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2"/>
    <p:sldId id="257" r:id="rId53"/>
    <p:sldId id="258" r:id="rId54"/>
    <p:sldId id="259" r:id="rId55"/>
    <p:sldId id="260" r:id="rId56"/>
    <p:sldId id="261" r:id="rId57"/>
    <p:sldId id="262" r:id="rId58"/>
    <p:sldId id="263" r:id="rId59"/>
    <p:sldId id="264" r:id="rId60"/>
    <p:sldId id="265" r:id="rId61"/>
    <p:sldId id="266" r:id="rId62"/>
    <p:sldId id="267" r:id="rId63"/>
    <p:sldId id="268" r:id="rId64"/>
    <p:sldId id="269" r:id="rId65"/>
    <p:sldId id="270" r:id="rId66"/>
  </p:sldIdLst>
  <p:sldSz cx="18288000" cy="10287000"/>
  <p:notesSz cx="6858000" cy="9144000"/>
  <p:embeddedFontLst>
    <p:embeddedFont>
      <p:font typeface="Oswald" charset="1" panose="00000500000000000000"/>
      <p:regular r:id="rId6"/>
    </p:embeddedFont>
    <p:embeddedFont>
      <p:font typeface="Oswald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Archivo Black" charset="1" panose="020B0A03020202020B04"/>
      <p:regular r:id="rId12"/>
    </p:embeddedFont>
    <p:embeddedFont>
      <p:font typeface="League Spartan" charset="1" panose="00000800000000000000"/>
      <p:regular r:id="rId13"/>
    </p:embeddedFont>
    <p:embeddedFont>
      <p:font typeface="Courier Prime" charset="1" panose="00000509000000000000"/>
      <p:regular r:id="rId14"/>
    </p:embeddedFont>
    <p:embeddedFont>
      <p:font typeface="Courier Prime Bold" charset="1" panose="00000809000000000000"/>
      <p:regular r:id="rId15"/>
    </p:embeddedFont>
    <p:embeddedFont>
      <p:font typeface="Courier Prime Italics" charset="1" panose="00000509000000000000"/>
      <p:regular r:id="rId16"/>
    </p:embeddedFont>
    <p:embeddedFont>
      <p:font typeface="Courier Prime Bold Italics" charset="1" panose="00000809000000000000"/>
      <p:regular r:id="rId17"/>
    </p:embeddedFont>
    <p:embeddedFont>
      <p:font typeface="Canva Sans" charset="1" panose="020B0503030501040103"/>
      <p:regular r:id="rId18"/>
    </p:embeddedFont>
    <p:embeddedFont>
      <p:font typeface="Canva Sans Bold" charset="1" panose="020B0803030501040103"/>
      <p:regular r:id="rId19"/>
    </p:embeddedFont>
    <p:embeddedFont>
      <p:font typeface="Canva Sans Italics" charset="1" panose="020B0503030501040103"/>
      <p:regular r:id="rId20"/>
    </p:embeddedFont>
    <p:embeddedFont>
      <p:font typeface="Canva Sans Bold Italics" charset="1" panose="020B0803030501040103"/>
      <p:regular r:id="rId21"/>
    </p:embeddedFont>
    <p:embeddedFont>
      <p:font typeface="Canva Sans Medium" charset="1" panose="020B0603030501040103"/>
      <p:regular r:id="rId22"/>
    </p:embeddedFont>
    <p:embeddedFont>
      <p:font typeface="Canva Sans Medium Italics" charset="1" panose="020B0603030501040103"/>
      <p:regular r:id="rId23"/>
    </p:embeddedFont>
    <p:embeddedFont>
      <p:font typeface="Poppins" charset="1" panose="00000500000000000000"/>
      <p:regular r:id="rId24"/>
    </p:embeddedFont>
    <p:embeddedFont>
      <p:font typeface="Poppins Bold" charset="1" panose="00000800000000000000"/>
      <p:regular r:id="rId25"/>
    </p:embeddedFont>
    <p:embeddedFont>
      <p:font typeface="Poppins Italics" charset="1" panose="00000500000000000000"/>
      <p:regular r:id="rId26"/>
    </p:embeddedFont>
    <p:embeddedFont>
      <p:font typeface="Poppins Bold Italics" charset="1" panose="00000800000000000000"/>
      <p:regular r:id="rId27"/>
    </p:embeddedFont>
    <p:embeddedFont>
      <p:font typeface="Poppins Thin" charset="1" panose="00000300000000000000"/>
      <p:regular r:id="rId28"/>
    </p:embeddedFont>
    <p:embeddedFont>
      <p:font typeface="Poppins Thin Italics" charset="1" panose="00000300000000000000"/>
      <p:regular r:id="rId29"/>
    </p:embeddedFont>
    <p:embeddedFont>
      <p:font typeface="Poppins Extra-Light" charset="1" panose="00000300000000000000"/>
      <p:regular r:id="rId30"/>
    </p:embeddedFont>
    <p:embeddedFont>
      <p:font typeface="Poppins Extra-Light Italics" charset="1" panose="00000300000000000000"/>
      <p:regular r:id="rId31"/>
    </p:embeddedFont>
    <p:embeddedFont>
      <p:font typeface="Poppins Light" charset="1" panose="00000400000000000000"/>
      <p:regular r:id="rId32"/>
    </p:embeddedFont>
    <p:embeddedFont>
      <p:font typeface="Poppins Light Italics" charset="1" panose="00000400000000000000"/>
      <p:regular r:id="rId33"/>
    </p:embeddedFont>
    <p:embeddedFont>
      <p:font typeface="Poppins Medium" charset="1" panose="00000600000000000000"/>
      <p:regular r:id="rId34"/>
    </p:embeddedFont>
    <p:embeddedFont>
      <p:font typeface="Poppins Medium Italics" charset="1" panose="00000600000000000000"/>
      <p:regular r:id="rId35"/>
    </p:embeddedFont>
    <p:embeddedFont>
      <p:font typeface="Poppins Semi-Bold" charset="1" panose="00000700000000000000"/>
      <p:regular r:id="rId36"/>
    </p:embeddedFont>
    <p:embeddedFont>
      <p:font typeface="Poppins Semi-Bold Italics" charset="1" panose="00000700000000000000"/>
      <p:regular r:id="rId37"/>
    </p:embeddedFont>
    <p:embeddedFont>
      <p:font typeface="Poppins Ultra-Bold" charset="1" panose="00000900000000000000"/>
      <p:regular r:id="rId38"/>
    </p:embeddedFont>
    <p:embeddedFont>
      <p:font typeface="Poppins Ultra-Bold Italics" charset="1" panose="00000900000000000000"/>
      <p:regular r:id="rId39"/>
    </p:embeddedFont>
    <p:embeddedFont>
      <p:font typeface="Poppins Heavy" charset="1" panose="00000A00000000000000"/>
      <p:regular r:id="rId40"/>
    </p:embeddedFont>
    <p:embeddedFont>
      <p:font typeface="Poppins Heavy Italics" charset="1" panose="00000A00000000000000"/>
      <p:regular r:id="rId41"/>
    </p:embeddedFont>
    <p:embeddedFont>
      <p:font typeface="Lato" charset="1" panose="020F0502020204030203"/>
      <p:regular r:id="rId42"/>
    </p:embeddedFont>
    <p:embeddedFont>
      <p:font typeface="Lato Bold" charset="1" panose="020F0502020204030203"/>
      <p:regular r:id="rId43"/>
    </p:embeddedFont>
    <p:embeddedFont>
      <p:font typeface="Lato Italics" charset="1" panose="020F0502020204030203"/>
      <p:regular r:id="rId44"/>
    </p:embeddedFont>
    <p:embeddedFont>
      <p:font typeface="Lato Bold Italics" charset="1" panose="020F0502020204030203"/>
      <p:regular r:id="rId45"/>
    </p:embeddedFont>
    <p:embeddedFont>
      <p:font typeface="Lato Thin" charset="1" panose="020F0502020204030203"/>
      <p:regular r:id="rId46"/>
    </p:embeddedFont>
    <p:embeddedFont>
      <p:font typeface="Lato Thin Italics" charset="1" panose="020F0502020204030203"/>
      <p:regular r:id="rId47"/>
    </p:embeddedFont>
    <p:embeddedFont>
      <p:font typeface="Lato Light" charset="1" panose="020F0502020204030203"/>
      <p:regular r:id="rId48"/>
    </p:embeddedFont>
    <p:embeddedFont>
      <p:font typeface="Lato Light Italics" charset="1" panose="020F0502020204030203"/>
      <p:regular r:id="rId49"/>
    </p:embeddedFont>
    <p:embeddedFont>
      <p:font typeface="Lato Heavy" charset="1" panose="020F0502020204030203"/>
      <p:regular r:id="rId50"/>
    </p:embeddedFont>
    <p:embeddedFont>
      <p:font typeface="Lato Heavy Italics" charset="1" panose="020F0502020204030203"/>
      <p:regular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slides/slide1.xml" Type="http://schemas.openxmlformats.org/officeDocument/2006/relationships/slide"/><Relationship Id="rId53" Target="slides/slide2.xml" Type="http://schemas.openxmlformats.org/officeDocument/2006/relationships/slide"/><Relationship Id="rId54" Target="slides/slide3.xml" Type="http://schemas.openxmlformats.org/officeDocument/2006/relationships/slide"/><Relationship Id="rId55" Target="slides/slide4.xml" Type="http://schemas.openxmlformats.org/officeDocument/2006/relationships/slide"/><Relationship Id="rId56" Target="slides/slide5.xml" Type="http://schemas.openxmlformats.org/officeDocument/2006/relationships/slide"/><Relationship Id="rId57" Target="slides/slide6.xml" Type="http://schemas.openxmlformats.org/officeDocument/2006/relationships/slide"/><Relationship Id="rId58" Target="slides/slide7.xml" Type="http://schemas.openxmlformats.org/officeDocument/2006/relationships/slide"/><Relationship Id="rId59" Target="slides/slide8.xml" Type="http://schemas.openxmlformats.org/officeDocument/2006/relationships/slide"/><Relationship Id="rId6" Target="fonts/font6.fntdata" Type="http://schemas.openxmlformats.org/officeDocument/2006/relationships/font"/><Relationship Id="rId60" Target="slides/slide9.xml" Type="http://schemas.openxmlformats.org/officeDocument/2006/relationships/slide"/><Relationship Id="rId61" Target="slides/slide10.xml" Type="http://schemas.openxmlformats.org/officeDocument/2006/relationships/slide"/><Relationship Id="rId62" Target="slides/slide11.xml" Type="http://schemas.openxmlformats.org/officeDocument/2006/relationships/slide"/><Relationship Id="rId63" Target="slides/slide12.xml" Type="http://schemas.openxmlformats.org/officeDocument/2006/relationships/slide"/><Relationship Id="rId64" Target="slides/slide13.xml" Type="http://schemas.openxmlformats.org/officeDocument/2006/relationships/slide"/><Relationship Id="rId65" Target="slides/slide14.xml" Type="http://schemas.openxmlformats.org/officeDocument/2006/relationships/slide"/><Relationship Id="rId66" Target="slides/slide15.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png>
</file>

<file path=ppt/media/image5.jpe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17675" y="0"/>
            <a:ext cx="805519" cy="2673350"/>
            <a:chOff x="0" y="0"/>
            <a:chExt cx="212153" cy="704092"/>
          </a:xfrm>
        </p:grpSpPr>
        <p:sp>
          <p:nvSpPr>
            <p:cNvPr name="Freeform 3" id="3"/>
            <p:cNvSpPr/>
            <p:nvPr/>
          </p:nvSpPr>
          <p:spPr>
            <a:xfrm flipH="false" flipV="false" rot="0">
              <a:off x="0" y="0"/>
              <a:ext cx="212153" cy="704092"/>
            </a:xfrm>
            <a:custGeom>
              <a:avLst/>
              <a:gdLst/>
              <a:ahLst/>
              <a:cxnLst/>
              <a:rect r="r" b="b" t="t" l="l"/>
              <a:pathLst>
                <a:path h="704092" w="212153">
                  <a:moveTo>
                    <a:pt x="0" y="0"/>
                  </a:moveTo>
                  <a:lnTo>
                    <a:pt x="212153" y="0"/>
                  </a:lnTo>
                  <a:lnTo>
                    <a:pt x="212153" y="704092"/>
                  </a:lnTo>
                  <a:lnTo>
                    <a:pt x="0" y="704092"/>
                  </a:lnTo>
                  <a:close/>
                </a:path>
              </a:pathLst>
            </a:custGeom>
            <a:solidFill>
              <a:srgbClr val="EDC254"/>
            </a:solidFill>
          </p:spPr>
        </p:sp>
        <p:sp>
          <p:nvSpPr>
            <p:cNvPr name="TextBox 4" id="4"/>
            <p:cNvSpPr txBox="true"/>
            <p:nvPr/>
          </p:nvSpPr>
          <p:spPr>
            <a:xfrm>
              <a:off x="0" y="-47625"/>
              <a:ext cx="212153" cy="75171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717675" y="7613650"/>
            <a:ext cx="805519" cy="2673350"/>
            <a:chOff x="0" y="0"/>
            <a:chExt cx="212153" cy="704092"/>
          </a:xfrm>
        </p:grpSpPr>
        <p:sp>
          <p:nvSpPr>
            <p:cNvPr name="Freeform 6" id="6"/>
            <p:cNvSpPr/>
            <p:nvPr/>
          </p:nvSpPr>
          <p:spPr>
            <a:xfrm flipH="false" flipV="false" rot="0">
              <a:off x="0" y="0"/>
              <a:ext cx="212153" cy="704092"/>
            </a:xfrm>
            <a:custGeom>
              <a:avLst/>
              <a:gdLst/>
              <a:ahLst/>
              <a:cxnLst/>
              <a:rect r="r" b="b" t="t" l="l"/>
              <a:pathLst>
                <a:path h="704092" w="212153">
                  <a:moveTo>
                    <a:pt x="0" y="0"/>
                  </a:moveTo>
                  <a:lnTo>
                    <a:pt x="212153" y="0"/>
                  </a:lnTo>
                  <a:lnTo>
                    <a:pt x="212153" y="704092"/>
                  </a:lnTo>
                  <a:lnTo>
                    <a:pt x="0" y="704092"/>
                  </a:lnTo>
                  <a:close/>
                </a:path>
              </a:pathLst>
            </a:custGeom>
            <a:solidFill>
              <a:srgbClr val="EDC254"/>
            </a:solidFill>
          </p:spPr>
        </p:sp>
        <p:sp>
          <p:nvSpPr>
            <p:cNvPr name="TextBox 7" id="7"/>
            <p:cNvSpPr txBox="true"/>
            <p:nvPr/>
          </p:nvSpPr>
          <p:spPr>
            <a:xfrm>
              <a:off x="0" y="-47625"/>
              <a:ext cx="212153" cy="751717"/>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4300200" y="3190875"/>
            <a:ext cx="2546350" cy="7410450"/>
            <a:chOff x="0" y="0"/>
            <a:chExt cx="670644" cy="1951723"/>
          </a:xfrm>
        </p:grpSpPr>
        <p:sp>
          <p:nvSpPr>
            <p:cNvPr name="Freeform 9" id="9"/>
            <p:cNvSpPr/>
            <p:nvPr/>
          </p:nvSpPr>
          <p:spPr>
            <a:xfrm flipH="false" flipV="false" rot="0">
              <a:off x="0" y="0"/>
              <a:ext cx="670644" cy="1951724"/>
            </a:xfrm>
            <a:custGeom>
              <a:avLst/>
              <a:gdLst/>
              <a:ahLst/>
              <a:cxnLst/>
              <a:rect r="r" b="b" t="t" l="l"/>
              <a:pathLst>
                <a:path h="1951724" w="670644">
                  <a:moveTo>
                    <a:pt x="155060" y="0"/>
                  </a:moveTo>
                  <a:lnTo>
                    <a:pt x="515583" y="0"/>
                  </a:lnTo>
                  <a:cubicBezTo>
                    <a:pt x="601221" y="0"/>
                    <a:pt x="670644" y="69423"/>
                    <a:pt x="670644" y="155060"/>
                  </a:cubicBezTo>
                  <a:lnTo>
                    <a:pt x="670644" y="1796663"/>
                  </a:lnTo>
                  <a:cubicBezTo>
                    <a:pt x="670644" y="1882301"/>
                    <a:pt x="601221" y="1951724"/>
                    <a:pt x="515583" y="1951724"/>
                  </a:cubicBezTo>
                  <a:lnTo>
                    <a:pt x="155060" y="1951724"/>
                  </a:lnTo>
                  <a:cubicBezTo>
                    <a:pt x="113936" y="1951724"/>
                    <a:pt x="74496" y="1935387"/>
                    <a:pt x="45416" y="1906307"/>
                  </a:cubicBezTo>
                  <a:cubicBezTo>
                    <a:pt x="16337" y="1877228"/>
                    <a:pt x="0" y="1837788"/>
                    <a:pt x="0" y="1796663"/>
                  </a:cubicBezTo>
                  <a:lnTo>
                    <a:pt x="0" y="155060"/>
                  </a:lnTo>
                  <a:cubicBezTo>
                    <a:pt x="0" y="69423"/>
                    <a:pt x="69423" y="0"/>
                    <a:pt x="155060" y="0"/>
                  </a:cubicBezTo>
                  <a:close/>
                </a:path>
              </a:pathLst>
            </a:custGeom>
            <a:solidFill>
              <a:srgbClr val="EDC254"/>
            </a:solidFill>
          </p:spPr>
        </p:sp>
        <p:sp>
          <p:nvSpPr>
            <p:cNvPr name="TextBox 10" id="10"/>
            <p:cNvSpPr txBox="true"/>
            <p:nvPr/>
          </p:nvSpPr>
          <p:spPr>
            <a:xfrm>
              <a:off x="0" y="-47625"/>
              <a:ext cx="670644" cy="1999348"/>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222034" y="77886"/>
            <a:ext cx="18684040" cy="10649316"/>
          </a:xfrm>
          <a:custGeom>
            <a:avLst/>
            <a:gdLst/>
            <a:ahLst/>
            <a:cxnLst/>
            <a:rect r="r" b="b" t="t" l="l"/>
            <a:pathLst>
              <a:path h="10649316" w="18684040">
                <a:moveTo>
                  <a:pt x="0" y="0"/>
                </a:moveTo>
                <a:lnTo>
                  <a:pt x="18684041" y="0"/>
                </a:lnTo>
                <a:lnTo>
                  <a:pt x="18684041" y="10649315"/>
                </a:lnTo>
                <a:lnTo>
                  <a:pt x="0" y="10649315"/>
                </a:lnTo>
                <a:lnTo>
                  <a:pt x="0" y="0"/>
                </a:lnTo>
                <a:close/>
              </a:path>
            </a:pathLst>
          </a:custGeom>
          <a:blipFill>
            <a:blip r:embed="rId2">
              <a:alphaModFix amt="18000"/>
            </a:blip>
            <a:stretch>
              <a:fillRect l="0" t="-8446" r="0" b="-8446"/>
            </a:stretch>
          </a:blipFill>
        </p:spPr>
      </p:sp>
      <p:sp>
        <p:nvSpPr>
          <p:cNvPr name="TextBox 12" id="12"/>
          <p:cNvSpPr txBox="true"/>
          <p:nvPr/>
        </p:nvSpPr>
        <p:spPr>
          <a:xfrm rot="0">
            <a:off x="1717675" y="3247796"/>
            <a:ext cx="5118304" cy="970576"/>
          </a:xfrm>
          <a:prstGeom prst="rect">
            <a:avLst/>
          </a:prstGeom>
        </p:spPr>
        <p:txBody>
          <a:bodyPr anchor="t" rtlCol="false" tIns="0" lIns="0" bIns="0" rIns="0">
            <a:spAutoFit/>
          </a:bodyPr>
          <a:lstStyle/>
          <a:p>
            <a:pPr>
              <a:lnSpc>
                <a:spcPts val="7928"/>
              </a:lnSpc>
              <a:spcBef>
                <a:spcPct val="0"/>
              </a:spcBef>
            </a:pPr>
            <a:r>
              <a:rPr lang="en-US" sz="5663">
                <a:solidFill>
                  <a:srgbClr val="000000"/>
                </a:solidFill>
                <a:latin typeface="League Spartan"/>
              </a:rPr>
              <a:t>GOLD PRICE</a:t>
            </a:r>
          </a:p>
        </p:txBody>
      </p:sp>
      <p:sp>
        <p:nvSpPr>
          <p:cNvPr name="TextBox 13" id="13"/>
          <p:cNvSpPr txBox="true"/>
          <p:nvPr/>
        </p:nvSpPr>
        <p:spPr>
          <a:xfrm rot="0">
            <a:off x="1717675" y="4154017"/>
            <a:ext cx="10621168" cy="1350142"/>
          </a:xfrm>
          <a:prstGeom prst="rect">
            <a:avLst/>
          </a:prstGeom>
        </p:spPr>
        <p:txBody>
          <a:bodyPr anchor="t" rtlCol="false" tIns="0" lIns="0" bIns="0" rIns="0">
            <a:spAutoFit/>
          </a:bodyPr>
          <a:lstStyle/>
          <a:p>
            <a:pPr>
              <a:lnSpc>
                <a:spcPts val="11216"/>
              </a:lnSpc>
              <a:spcBef>
                <a:spcPct val="0"/>
              </a:spcBef>
            </a:pPr>
            <a:r>
              <a:rPr lang="en-US" sz="8011">
                <a:solidFill>
                  <a:srgbClr val="000000"/>
                </a:solidFill>
                <a:latin typeface="League Spartan"/>
              </a:rPr>
              <a:t>PREDICTION MODEL</a:t>
            </a:r>
          </a:p>
        </p:txBody>
      </p:sp>
      <p:sp>
        <p:nvSpPr>
          <p:cNvPr name="TextBox 14" id="14"/>
          <p:cNvSpPr txBox="true"/>
          <p:nvPr/>
        </p:nvSpPr>
        <p:spPr>
          <a:xfrm rot="0">
            <a:off x="1717675" y="5452226"/>
            <a:ext cx="9204044" cy="1572784"/>
          </a:xfrm>
          <a:prstGeom prst="rect">
            <a:avLst/>
          </a:prstGeom>
        </p:spPr>
        <p:txBody>
          <a:bodyPr anchor="t" rtlCol="false" tIns="0" lIns="0" bIns="0" rIns="0">
            <a:spAutoFit/>
          </a:bodyPr>
          <a:lstStyle/>
          <a:p>
            <a:pPr>
              <a:lnSpc>
                <a:spcPts val="4136"/>
              </a:lnSpc>
            </a:pPr>
            <a:r>
              <a:rPr lang="en-US" sz="2954">
                <a:solidFill>
                  <a:srgbClr val="2A0947"/>
                </a:solidFill>
                <a:latin typeface="Poppins Bold"/>
              </a:rPr>
              <a:t>By </a:t>
            </a:r>
          </a:p>
          <a:p>
            <a:pPr>
              <a:lnSpc>
                <a:spcPts val="4136"/>
              </a:lnSpc>
            </a:pPr>
            <a:r>
              <a:rPr lang="en-US" sz="2954">
                <a:solidFill>
                  <a:srgbClr val="2A0947"/>
                </a:solidFill>
                <a:latin typeface="Poppins Bold"/>
              </a:rPr>
              <a:t>ESHAN MODH (21051991)</a:t>
            </a:r>
          </a:p>
          <a:p>
            <a:pPr>
              <a:lnSpc>
                <a:spcPts val="4136"/>
              </a:lnSpc>
              <a:spcBef>
                <a:spcPct val="0"/>
              </a:spcBef>
            </a:pPr>
            <a:r>
              <a:rPr lang="en-US" sz="2954">
                <a:solidFill>
                  <a:srgbClr val="2A0947"/>
                </a:solidFill>
                <a:latin typeface="Poppins Bold"/>
              </a:rPr>
              <a:t>ABIR SARKAR  (2105090)</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917251" y="0"/>
            <a:ext cx="9382457" cy="10287000"/>
          </a:xfrm>
          <a:custGeom>
            <a:avLst/>
            <a:gdLst/>
            <a:ahLst/>
            <a:cxnLst/>
            <a:rect r="r" b="b" t="t" l="l"/>
            <a:pathLst>
              <a:path h="10287000" w="9382457">
                <a:moveTo>
                  <a:pt x="0" y="0"/>
                </a:moveTo>
                <a:lnTo>
                  <a:pt x="9382456" y="0"/>
                </a:lnTo>
                <a:lnTo>
                  <a:pt x="9382456" y="10287000"/>
                </a:lnTo>
                <a:lnTo>
                  <a:pt x="0" y="10287000"/>
                </a:lnTo>
                <a:lnTo>
                  <a:pt x="0" y="0"/>
                </a:lnTo>
                <a:close/>
              </a:path>
            </a:pathLst>
          </a:custGeom>
          <a:blipFill>
            <a:blip r:embed="rId2">
              <a:alphaModFix amt="50000"/>
            </a:blip>
            <a:stretch>
              <a:fillRect l="-52330" t="-260" r="-12663" b="0"/>
            </a:stretch>
          </a:blipFill>
        </p:spPr>
      </p:sp>
      <p:grpSp>
        <p:nvGrpSpPr>
          <p:cNvPr name="Group 3" id="3"/>
          <p:cNvGrpSpPr/>
          <p:nvPr/>
        </p:nvGrpSpPr>
        <p:grpSpPr>
          <a:xfrm rot="0">
            <a:off x="1439199" y="1692342"/>
            <a:ext cx="11743947" cy="7418473"/>
            <a:chOff x="0" y="0"/>
            <a:chExt cx="1286718" cy="812800"/>
          </a:xfrm>
        </p:grpSpPr>
        <p:sp>
          <p:nvSpPr>
            <p:cNvPr name="Freeform 4" id="4"/>
            <p:cNvSpPr/>
            <p:nvPr/>
          </p:nvSpPr>
          <p:spPr>
            <a:xfrm flipH="false" flipV="false" rot="0">
              <a:off x="0" y="0"/>
              <a:ext cx="1286718" cy="812800"/>
            </a:xfrm>
            <a:custGeom>
              <a:avLst/>
              <a:gdLst/>
              <a:ahLst/>
              <a:cxnLst/>
              <a:rect r="r" b="b" t="t" l="l"/>
              <a:pathLst>
                <a:path h="812800" w="1286718">
                  <a:moveTo>
                    <a:pt x="0" y="0"/>
                  </a:moveTo>
                  <a:lnTo>
                    <a:pt x="1286718" y="0"/>
                  </a:lnTo>
                  <a:lnTo>
                    <a:pt x="1286718" y="812800"/>
                  </a:lnTo>
                  <a:lnTo>
                    <a:pt x="0" y="812800"/>
                  </a:lnTo>
                  <a:close/>
                </a:path>
              </a:pathLst>
            </a:custGeom>
            <a:solidFill>
              <a:srgbClr val="FEBA32"/>
            </a:solidFill>
          </p:spPr>
        </p:sp>
        <p:sp>
          <p:nvSpPr>
            <p:cNvPr name="TextBox 5" id="5"/>
            <p:cNvSpPr txBox="true"/>
            <p:nvPr/>
          </p:nvSpPr>
          <p:spPr>
            <a:xfrm>
              <a:off x="0" y="-95250"/>
              <a:ext cx="1286718" cy="908050"/>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774510" y="1286779"/>
            <a:ext cx="11998137" cy="7418473"/>
            <a:chOff x="0" y="0"/>
            <a:chExt cx="1314568" cy="812800"/>
          </a:xfrm>
        </p:grpSpPr>
        <p:sp>
          <p:nvSpPr>
            <p:cNvPr name="Freeform 7" id="7"/>
            <p:cNvSpPr/>
            <p:nvPr/>
          </p:nvSpPr>
          <p:spPr>
            <a:xfrm flipH="false" flipV="false" rot="0">
              <a:off x="0" y="0"/>
              <a:ext cx="1314568" cy="812800"/>
            </a:xfrm>
            <a:custGeom>
              <a:avLst/>
              <a:gdLst/>
              <a:ahLst/>
              <a:cxnLst/>
              <a:rect r="r" b="b" t="t" l="l"/>
              <a:pathLst>
                <a:path h="812800" w="1314568">
                  <a:moveTo>
                    <a:pt x="0" y="0"/>
                  </a:moveTo>
                  <a:lnTo>
                    <a:pt x="1314568" y="0"/>
                  </a:lnTo>
                  <a:lnTo>
                    <a:pt x="1314568" y="812800"/>
                  </a:lnTo>
                  <a:lnTo>
                    <a:pt x="0" y="812800"/>
                  </a:lnTo>
                  <a:close/>
                </a:path>
              </a:pathLst>
            </a:custGeom>
            <a:solidFill>
              <a:srgbClr val="FFFFFF"/>
            </a:solidFill>
          </p:spPr>
        </p:sp>
        <p:sp>
          <p:nvSpPr>
            <p:cNvPr name="TextBox 8" id="8"/>
            <p:cNvSpPr txBox="true"/>
            <p:nvPr/>
          </p:nvSpPr>
          <p:spPr>
            <a:xfrm>
              <a:off x="0" y="-95250"/>
              <a:ext cx="1314568" cy="908050"/>
            </a:xfrm>
            <a:prstGeom prst="rect">
              <a:avLst/>
            </a:prstGeom>
          </p:spPr>
          <p:txBody>
            <a:bodyPr anchor="ctr" rtlCol="false" tIns="50800" lIns="50800" bIns="50800" rIns="50800"/>
            <a:lstStyle/>
            <a:p>
              <a:pPr algn="ctr">
                <a:lnSpc>
                  <a:spcPts val="3213"/>
                </a:lnSpc>
              </a:pPr>
            </a:p>
          </p:txBody>
        </p:sp>
      </p:grpSp>
      <p:sp>
        <p:nvSpPr>
          <p:cNvPr name="TextBox 9" id="9"/>
          <p:cNvSpPr txBox="true"/>
          <p:nvPr/>
        </p:nvSpPr>
        <p:spPr>
          <a:xfrm rot="0">
            <a:off x="901605" y="3052038"/>
            <a:ext cx="11743947" cy="1897000"/>
          </a:xfrm>
          <a:prstGeom prst="rect">
            <a:avLst/>
          </a:prstGeom>
        </p:spPr>
        <p:txBody>
          <a:bodyPr anchor="t" rtlCol="false" tIns="0" lIns="0" bIns="0" rIns="0">
            <a:spAutoFit/>
          </a:bodyPr>
          <a:lstStyle/>
          <a:p>
            <a:pPr algn="just" marL="0" indent="0" lvl="0">
              <a:lnSpc>
                <a:spcPts val="5102"/>
              </a:lnSpc>
            </a:pPr>
            <a:r>
              <a:rPr lang="en-US" sz="2699">
                <a:solidFill>
                  <a:srgbClr val="000000"/>
                </a:solidFill>
                <a:latin typeface="Lato"/>
              </a:rPr>
              <a:t>The project has demonstrated promising outcomes, showcasing the machine learning algorithms' capability to forecast gold prices with reasonable accuracy. </a:t>
            </a:r>
          </a:p>
        </p:txBody>
      </p:sp>
      <p:sp>
        <p:nvSpPr>
          <p:cNvPr name="TextBox 10" id="10"/>
          <p:cNvSpPr txBox="true"/>
          <p:nvPr/>
        </p:nvSpPr>
        <p:spPr>
          <a:xfrm rot="0">
            <a:off x="831660" y="5149063"/>
            <a:ext cx="11743947" cy="1249300"/>
          </a:xfrm>
          <a:prstGeom prst="rect">
            <a:avLst/>
          </a:prstGeom>
        </p:spPr>
        <p:txBody>
          <a:bodyPr anchor="t" rtlCol="false" tIns="0" lIns="0" bIns="0" rIns="0">
            <a:spAutoFit/>
          </a:bodyPr>
          <a:lstStyle/>
          <a:p>
            <a:pPr algn="just" marL="0" indent="0" lvl="0">
              <a:lnSpc>
                <a:spcPts val="5102"/>
              </a:lnSpc>
            </a:pPr>
            <a:r>
              <a:rPr lang="en-US" sz="2699">
                <a:solidFill>
                  <a:srgbClr val="000000"/>
                </a:solidFill>
                <a:latin typeface="Lato"/>
              </a:rPr>
              <a:t>Evaluation metrics, notably R-squared, are employed to gauge the accuracy and dependability of each regression model</a:t>
            </a:r>
          </a:p>
        </p:txBody>
      </p:sp>
      <p:sp>
        <p:nvSpPr>
          <p:cNvPr name="TextBox 11" id="11"/>
          <p:cNvSpPr txBox="true"/>
          <p:nvPr/>
        </p:nvSpPr>
        <p:spPr>
          <a:xfrm rot="0">
            <a:off x="774510" y="6566115"/>
            <a:ext cx="11743947" cy="2544700"/>
          </a:xfrm>
          <a:prstGeom prst="rect">
            <a:avLst/>
          </a:prstGeom>
        </p:spPr>
        <p:txBody>
          <a:bodyPr anchor="t" rtlCol="false" tIns="0" lIns="0" bIns="0" rIns="0">
            <a:spAutoFit/>
          </a:bodyPr>
          <a:lstStyle/>
          <a:p>
            <a:pPr algn="just">
              <a:lnSpc>
                <a:spcPts val="5102"/>
              </a:lnSpc>
            </a:pPr>
            <a:r>
              <a:rPr lang="en-US" sz="2699">
                <a:solidFill>
                  <a:srgbClr val="000000"/>
                </a:solidFill>
                <a:latin typeface="Lato"/>
              </a:rPr>
              <a:t>By formulating models that can accurately anticipate future gold prices, the project holds the potential to furnish valuable insights for investors, traders, and policymakers within the gold market.</a:t>
            </a:r>
          </a:p>
          <a:p>
            <a:pPr algn="just" marL="0" indent="0" lvl="0">
              <a:lnSpc>
                <a:spcPts val="5102"/>
              </a:lnSpc>
            </a:pPr>
          </a:p>
        </p:txBody>
      </p:sp>
      <p:sp>
        <p:nvSpPr>
          <p:cNvPr name="TextBox 12" id="12"/>
          <p:cNvSpPr txBox="true"/>
          <p:nvPr/>
        </p:nvSpPr>
        <p:spPr>
          <a:xfrm rot="0">
            <a:off x="1439199" y="1477279"/>
            <a:ext cx="9634702" cy="1356332"/>
          </a:xfrm>
          <a:prstGeom prst="rect">
            <a:avLst/>
          </a:prstGeom>
        </p:spPr>
        <p:txBody>
          <a:bodyPr anchor="t" rtlCol="false" tIns="0" lIns="0" bIns="0" rIns="0">
            <a:spAutoFit/>
          </a:bodyPr>
          <a:lstStyle/>
          <a:p>
            <a:pPr algn="l" marL="0" indent="0" lvl="0">
              <a:lnSpc>
                <a:spcPts val="10124"/>
              </a:lnSpc>
              <a:spcBef>
                <a:spcPct val="0"/>
              </a:spcBef>
            </a:pPr>
            <a:r>
              <a:rPr lang="en-US" sz="10438">
                <a:solidFill>
                  <a:srgbClr val="FEBA32"/>
                </a:solidFill>
                <a:latin typeface="Oswald Bold"/>
              </a:rPr>
              <a:t>RESULTS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2765462" y="288648"/>
            <a:ext cx="12584479" cy="9864277"/>
          </a:xfrm>
          <a:custGeom>
            <a:avLst/>
            <a:gdLst/>
            <a:ahLst/>
            <a:cxnLst/>
            <a:rect r="r" b="b" t="t" l="l"/>
            <a:pathLst>
              <a:path h="9864277" w="12584479">
                <a:moveTo>
                  <a:pt x="0" y="0"/>
                </a:moveTo>
                <a:lnTo>
                  <a:pt x="12584479" y="0"/>
                </a:lnTo>
                <a:lnTo>
                  <a:pt x="12584479" y="9864277"/>
                </a:lnTo>
                <a:lnTo>
                  <a:pt x="0" y="9864277"/>
                </a:lnTo>
                <a:lnTo>
                  <a:pt x="0" y="0"/>
                </a:lnTo>
                <a:close/>
              </a:path>
            </a:pathLst>
          </a:custGeom>
          <a:blipFill>
            <a:blip r:embed="rId2"/>
            <a:stretch>
              <a:fillRect l="0" t="-453" r="0" b="-453"/>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620575" y="243239"/>
            <a:ext cx="17046851" cy="9695396"/>
          </a:xfrm>
          <a:custGeom>
            <a:avLst/>
            <a:gdLst/>
            <a:ahLst/>
            <a:cxnLst/>
            <a:rect r="r" b="b" t="t" l="l"/>
            <a:pathLst>
              <a:path h="9695396" w="17046851">
                <a:moveTo>
                  <a:pt x="0" y="0"/>
                </a:moveTo>
                <a:lnTo>
                  <a:pt x="17046850" y="0"/>
                </a:lnTo>
                <a:lnTo>
                  <a:pt x="17046850" y="9695397"/>
                </a:lnTo>
                <a:lnTo>
                  <a:pt x="0" y="9695397"/>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917251" y="0"/>
            <a:ext cx="9382457" cy="10287000"/>
          </a:xfrm>
          <a:custGeom>
            <a:avLst/>
            <a:gdLst/>
            <a:ahLst/>
            <a:cxnLst/>
            <a:rect r="r" b="b" t="t" l="l"/>
            <a:pathLst>
              <a:path h="10287000" w="9382457">
                <a:moveTo>
                  <a:pt x="0" y="0"/>
                </a:moveTo>
                <a:lnTo>
                  <a:pt x="9382456" y="0"/>
                </a:lnTo>
                <a:lnTo>
                  <a:pt x="9382456" y="10287000"/>
                </a:lnTo>
                <a:lnTo>
                  <a:pt x="0" y="10287000"/>
                </a:lnTo>
                <a:lnTo>
                  <a:pt x="0" y="0"/>
                </a:lnTo>
                <a:close/>
              </a:path>
            </a:pathLst>
          </a:custGeom>
          <a:blipFill>
            <a:blip r:embed="rId2">
              <a:alphaModFix amt="50000"/>
            </a:blip>
            <a:stretch>
              <a:fillRect l="-52330" t="-260" r="-12663" b="0"/>
            </a:stretch>
          </a:blipFill>
        </p:spPr>
      </p:sp>
      <p:grpSp>
        <p:nvGrpSpPr>
          <p:cNvPr name="Group 3" id="3"/>
          <p:cNvGrpSpPr/>
          <p:nvPr/>
        </p:nvGrpSpPr>
        <p:grpSpPr>
          <a:xfrm rot="0">
            <a:off x="1439199" y="1692342"/>
            <a:ext cx="11743947" cy="7883361"/>
            <a:chOff x="0" y="0"/>
            <a:chExt cx="1286718" cy="863735"/>
          </a:xfrm>
        </p:grpSpPr>
        <p:sp>
          <p:nvSpPr>
            <p:cNvPr name="Freeform 4" id="4"/>
            <p:cNvSpPr/>
            <p:nvPr/>
          </p:nvSpPr>
          <p:spPr>
            <a:xfrm flipH="false" flipV="false" rot="0">
              <a:off x="0" y="0"/>
              <a:ext cx="1286718" cy="863735"/>
            </a:xfrm>
            <a:custGeom>
              <a:avLst/>
              <a:gdLst/>
              <a:ahLst/>
              <a:cxnLst/>
              <a:rect r="r" b="b" t="t" l="l"/>
              <a:pathLst>
                <a:path h="863735" w="1286718">
                  <a:moveTo>
                    <a:pt x="0" y="0"/>
                  </a:moveTo>
                  <a:lnTo>
                    <a:pt x="1286718" y="0"/>
                  </a:lnTo>
                  <a:lnTo>
                    <a:pt x="1286718" y="863735"/>
                  </a:lnTo>
                  <a:lnTo>
                    <a:pt x="0" y="863735"/>
                  </a:lnTo>
                  <a:close/>
                </a:path>
              </a:pathLst>
            </a:custGeom>
            <a:solidFill>
              <a:srgbClr val="FEBA32"/>
            </a:solidFill>
          </p:spPr>
        </p:sp>
        <p:sp>
          <p:nvSpPr>
            <p:cNvPr name="TextBox 5" id="5"/>
            <p:cNvSpPr txBox="true"/>
            <p:nvPr/>
          </p:nvSpPr>
          <p:spPr>
            <a:xfrm>
              <a:off x="0" y="-95250"/>
              <a:ext cx="1286718" cy="958985"/>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774510" y="1286779"/>
            <a:ext cx="11998137" cy="7824036"/>
            <a:chOff x="0" y="0"/>
            <a:chExt cx="1314568" cy="857235"/>
          </a:xfrm>
        </p:grpSpPr>
        <p:sp>
          <p:nvSpPr>
            <p:cNvPr name="Freeform 7" id="7"/>
            <p:cNvSpPr/>
            <p:nvPr/>
          </p:nvSpPr>
          <p:spPr>
            <a:xfrm flipH="false" flipV="false" rot="0">
              <a:off x="0" y="0"/>
              <a:ext cx="1314568" cy="857235"/>
            </a:xfrm>
            <a:custGeom>
              <a:avLst/>
              <a:gdLst/>
              <a:ahLst/>
              <a:cxnLst/>
              <a:rect r="r" b="b" t="t" l="l"/>
              <a:pathLst>
                <a:path h="857235" w="1314568">
                  <a:moveTo>
                    <a:pt x="0" y="0"/>
                  </a:moveTo>
                  <a:lnTo>
                    <a:pt x="1314568" y="0"/>
                  </a:lnTo>
                  <a:lnTo>
                    <a:pt x="1314568" y="857235"/>
                  </a:lnTo>
                  <a:lnTo>
                    <a:pt x="0" y="857235"/>
                  </a:lnTo>
                  <a:close/>
                </a:path>
              </a:pathLst>
            </a:custGeom>
            <a:solidFill>
              <a:srgbClr val="FFFFFF"/>
            </a:solidFill>
          </p:spPr>
        </p:sp>
        <p:sp>
          <p:nvSpPr>
            <p:cNvPr name="TextBox 8" id="8"/>
            <p:cNvSpPr txBox="true"/>
            <p:nvPr/>
          </p:nvSpPr>
          <p:spPr>
            <a:xfrm>
              <a:off x="0" y="-95250"/>
              <a:ext cx="1314568" cy="952485"/>
            </a:xfrm>
            <a:prstGeom prst="rect">
              <a:avLst/>
            </a:prstGeom>
          </p:spPr>
          <p:txBody>
            <a:bodyPr anchor="ctr" rtlCol="false" tIns="50800" lIns="50800" bIns="50800" rIns="50800"/>
            <a:lstStyle/>
            <a:p>
              <a:pPr algn="ctr">
                <a:lnSpc>
                  <a:spcPts val="3213"/>
                </a:lnSpc>
              </a:pPr>
            </a:p>
          </p:txBody>
        </p:sp>
      </p:grpSp>
      <p:sp>
        <p:nvSpPr>
          <p:cNvPr name="TextBox 9" id="9"/>
          <p:cNvSpPr txBox="true"/>
          <p:nvPr/>
        </p:nvSpPr>
        <p:spPr>
          <a:xfrm rot="0">
            <a:off x="774510" y="3511911"/>
            <a:ext cx="11743947" cy="4487800"/>
          </a:xfrm>
          <a:prstGeom prst="rect">
            <a:avLst/>
          </a:prstGeom>
        </p:spPr>
        <p:txBody>
          <a:bodyPr anchor="t" rtlCol="false" tIns="0" lIns="0" bIns="0" rIns="0">
            <a:spAutoFit/>
          </a:bodyPr>
          <a:lstStyle/>
          <a:p>
            <a:pPr algn="just" marL="0" indent="0" lvl="0">
              <a:lnSpc>
                <a:spcPts val="5102"/>
              </a:lnSpc>
            </a:pPr>
            <a:r>
              <a:rPr lang="en-US" sz="2699">
                <a:solidFill>
                  <a:srgbClr val="000000"/>
                </a:solidFill>
                <a:latin typeface="Lato"/>
              </a:rPr>
              <a:t>We meticulously constructed a comprehensive dataset encompassing historical gold prices. The project's core involved data pre-processing, feature extraction, model training, and evaluation. The project's findings hold immense value for various stakeholders within the gold market. The insights gleaned from the model analysis not only provide gold price predictions but also shed light on the key economic factors that most significantly influence price fluctuations.</a:t>
            </a:r>
          </a:p>
        </p:txBody>
      </p:sp>
      <p:sp>
        <p:nvSpPr>
          <p:cNvPr name="TextBox 10" id="10"/>
          <p:cNvSpPr txBox="true"/>
          <p:nvPr/>
        </p:nvSpPr>
        <p:spPr>
          <a:xfrm rot="0">
            <a:off x="1343949" y="1382029"/>
            <a:ext cx="9634702" cy="1356332"/>
          </a:xfrm>
          <a:prstGeom prst="rect">
            <a:avLst/>
          </a:prstGeom>
        </p:spPr>
        <p:txBody>
          <a:bodyPr anchor="t" rtlCol="false" tIns="0" lIns="0" bIns="0" rIns="0">
            <a:spAutoFit/>
          </a:bodyPr>
          <a:lstStyle/>
          <a:p>
            <a:pPr algn="l" marL="0" indent="0" lvl="0">
              <a:lnSpc>
                <a:spcPts val="10124"/>
              </a:lnSpc>
              <a:spcBef>
                <a:spcPct val="0"/>
              </a:spcBef>
            </a:pPr>
            <a:r>
              <a:rPr lang="en-US" sz="10438">
                <a:solidFill>
                  <a:srgbClr val="FEBA32"/>
                </a:solidFill>
                <a:latin typeface="Oswald Bold"/>
              </a:rPr>
              <a:t>CONCLUSION</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sp>
        <p:nvSpPr>
          <p:cNvPr name="TextBox 2" id="2"/>
          <p:cNvSpPr txBox="true"/>
          <p:nvPr/>
        </p:nvSpPr>
        <p:spPr>
          <a:xfrm rot="0">
            <a:off x="5420587" y="4199957"/>
            <a:ext cx="7446825" cy="1696585"/>
          </a:xfrm>
          <a:prstGeom prst="rect">
            <a:avLst/>
          </a:prstGeom>
        </p:spPr>
        <p:txBody>
          <a:bodyPr anchor="t" rtlCol="false" tIns="0" lIns="0" bIns="0" rIns="0">
            <a:spAutoFit/>
          </a:bodyPr>
          <a:lstStyle/>
          <a:p>
            <a:pPr algn="ctr">
              <a:lnSpc>
                <a:spcPts val="13846"/>
              </a:lnSpc>
            </a:pPr>
            <a:r>
              <a:rPr lang="en-US" sz="9890">
                <a:solidFill>
                  <a:srgbClr val="000000"/>
                </a:solidFill>
                <a:latin typeface="Canva Sans Bold"/>
              </a:rPr>
              <a:t>THANK YOU</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0" y="40105"/>
            <a:ext cx="18288000" cy="10246895"/>
          </a:xfrm>
          <a:custGeom>
            <a:avLst/>
            <a:gdLst/>
            <a:ahLst/>
            <a:cxnLst/>
            <a:rect r="r" b="b" t="t" l="l"/>
            <a:pathLst>
              <a:path h="10246895" w="18288000">
                <a:moveTo>
                  <a:pt x="0" y="0"/>
                </a:moveTo>
                <a:lnTo>
                  <a:pt x="18288000" y="0"/>
                </a:lnTo>
                <a:lnTo>
                  <a:pt x="18288000" y="10246895"/>
                </a:lnTo>
                <a:lnTo>
                  <a:pt x="0" y="10246895"/>
                </a:lnTo>
                <a:lnTo>
                  <a:pt x="0" y="0"/>
                </a:lnTo>
                <a:close/>
              </a:path>
            </a:pathLst>
          </a:custGeom>
          <a:blipFill>
            <a:blip r:embed="rId2">
              <a:alphaModFix amt="40000"/>
            </a:blip>
            <a:stretch>
              <a:fillRect l="0" t="-20204" r="0" b="-4281"/>
            </a:stretch>
          </a:blipFill>
        </p:spPr>
      </p:sp>
      <p:grpSp>
        <p:nvGrpSpPr>
          <p:cNvPr name="Group 3" id="3"/>
          <p:cNvGrpSpPr/>
          <p:nvPr/>
        </p:nvGrpSpPr>
        <p:grpSpPr>
          <a:xfrm rot="0">
            <a:off x="1602763" y="3536320"/>
            <a:ext cx="15656537" cy="6005780"/>
            <a:chOff x="0" y="0"/>
            <a:chExt cx="3097611" cy="1188230"/>
          </a:xfrm>
        </p:grpSpPr>
        <p:sp>
          <p:nvSpPr>
            <p:cNvPr name="Freeform 4" id="4"/>
            <p:cNvSpPr/>
            <p:nvPr/>
          </p:nvSpPr>
          <p:spPr>
            <a:xfrm flipH="false" flipV="false" rot="0">
              <a:off x="0" y="0"/>
              <a:ext cx="3097611" cy="1188230"/>
            </a:xfrm>
            <a:custGeom>
              <a:avLst/>
              <a:gdLst/>
              <a:ahLst/>
              <a:cxnLst/>
              <a:rect r="r" b="b" t="t" l="l"/>
              <a:pathLst>
                <a:path h="1188230" w="3097611">
                  <a:moveTo>
                    <a:pt x="0" y="0"/>
                  </a:moveTo>
                  <a:lnTo>
                    <a:pt x="3097611" y="0"/>
                  </a:lnTo>
                  <a:lnTo>
                    <a:pt x="3097611" y="1188230"/>
                  </a:lnTo>
                  <a:lnTo>
                    <a:pt x="0" y="1188230"/>
                  </a:lnTo>
                  <a:close/>
                </a:path>
              </a:pathLst>
            </a:custGeom>
            <a:solidFill>
              <a:srgbClr val="FEBA32"/>
            </a:solidFill>
          </p:spPr>
        </p:sp>
        <p:sp>
          <p:nvSpPr>
            <p:cNvPr name="TextBox 5" id="5"/>
            <p:cNvSpPr txBox="true"/>
            <p:nvPr/>
          </p:nvSpPr>
          <p:spPr>
            <a:xfrm>
              <a:off x="0" y="-95250"/>
              <a:ext cx="3097611" cy="1283480"/>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17200615" y="298796"/>
            <a:ext cx="2174770" cy="696247"/>
            <a:chOff x="0" y="0"/>
            <a:chExt cx="568013" cy="181848"/>
          </a:xfrm>
        </p:grpSpPr>
        <p:sp>
          <p:nvSpPr>
            <p:cNvPr name="Freeform 7" id="7"/>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8" id="8"/>
            <p:cNvSpPr txBox="true"/>
            <p:nvPr/>
          </p:nvSpPr>
          <p:spPr>
            <a:xfrm>
              <a:off x="0" y="-95250"/>
              <a:ext cx="568013" cy="277098"/>
            </a:xfrm>
            <a:prstGeom prst="rect">
              <a:avLst/>
            </a:prstGeom>
          </p:spPr>
          <p:txBody>
            <a:bodyPr anchor="ctr" rtlCol="false" tIns="50800" lIns="50800" bIns="50800" rIns="50800"/>
            <a:lstStyle/>
            <a:p>
              <a:pPr algn="ctr">
                <a:lnSpc>
                  <a:spcPts val="3213"/>
                </a:lnSpc>
              </a:pPr>
            </a:p>
          </p:txBody>
        </p:sp>
      </p:grpSp>
      <p:grpSp>
        <p:nvGrpSpPr>
          <p:cNvPr name="Group 9" id="9"/>
          <p:cNvGrpSpPr/>
          <p:nvPr/>
        </p:nvGrpSpPr>
        <p:grpSpPr>
          <a:xfrm rot="0">
            <a:off x="1276140" y="3216136"/>
            <a:ext cx="15600924" cy="5913725"/>
            <a:chOff x="0" y="0"/>
            <a:chExt cx="3086608" cy="1170017"/>
          </a:xfrm>
        </p:grpSpPr>
        <p:sp>
          <p:nvSpPr>
            <p:cNvPr name="Freeform 10" id="10"/>
            <p:cNvSpPr/>
            <p:nvPr/>
          </p:nvSpPr>
          <p:spPr>
            <a:xfrm flipH="false" flipV="false" rot="0">
              <a:off x="0" y="0"/>
              <a:ext cx="3086608" cy="1170017"/>
            </a:xfrm>
            <a:custGeom>
              <a:avLst/>
              <a:gdLst/>
              <a:ahLst/>
              <a:cxnLst/>
              <a:rect r="r" b="b" t="t" l="l"/>
              <a:pathLst>
                <a:path h="1170017" w="3086608">
                  <a:moveTo>
                    <a:pt x="0" y="0"/>
                  </a:moveTo>
                  <a:lnTo>
                    <a:pt x="3086608" y="0"/>
                  </a:lnTo>
                  <a:lnTo>
                    <a:pt x="3086608" y="1170017"/>
                  </a:lnTo>
                  <a:lnTo>
                    <a:pt x="0" y="1170017"/>
                  </a:lnTo>
                  <a:close/>
                </a:path>
              </a:pathLst>
            </a:custGeom>
            <a:solidFill>
              <a:srgbClr val="FFFFFF"/>
            </a:solidFill>
          </p:spPr>
        </p:sp>
        <p:sp>
          <p:nvSpPr>
            <p:cNvPr name="TextBox 11" id="11"/>
            <p:cNvSpPr txBox="true"/>
            <p:nvPr/>
          </p:nvSpPr>
          <p:spPr>
            <a:xfrm>
              <a:off x="0" y="-95250"/>
              <a:ext cx="3086608" cy="1265267"/>
            </a:xfrm>
            <a:prstGeom prst="rect">
              <a:avLst/>
            </a:prstGeom>
          </p:spPr>
          <p:txBody>
            <a:bodyPr anchor="ctr" rtlCol="false" tIns="50800" lIns="50800" bIns="50800" rIns="50800"/>
            <a:lstStyle/>
            <a:p>
              <a:pPr algn="ctr">
                <a:lnSpc>
                  <a:spcPts val="3213"/>
                </a:lnSpc>
              </a:pPr>
            </a:p>
          </p:txBody>
        </p:sp>
      </p:grpSp>
      <p:grpSp>
        <p:nvGrpSpPr>
          <p:cNvPr name="Group 12" id="12"/>
          <p:cNvGrpSpPr/>
          <p:nvPr/>
        </p:nvGrpSpPr>
        <p:grpSpPr>
          <a:xfrm rot="0">
            <a:off x="2896462" y="3756149"/>
            <a:ext cx="1224101" cy="1224101"/>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14" id="14"/>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15" id="15"/>
          <p:cNvGrpSpPr/>
          <p:nvPr/>
        </p:nvGrpSpPr>
        <p:grpSpPr>
          <a:xfrm rot="0">
            <a:off x="10352158" y="7111357"/>
            <a:ext cx="1224101" cy="1224101"/>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17" id="17"/>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18" id="18"/>
          <p:cNvGrpSpPr/>
          <p:nvPr/>
        </p:nvGrpSpPr>
        <p:grpSpPr>
          <a:xfrm rot="0">
            <a:off x="10352158" y="3786854"/>
            <a:ext cx="5158629" cy="1224101"/>
            <a:chOff x="0" y="0"/>
            <a:chExt cx="6878172" cy="1632135"/>
          </a:xfrm>
        </p:grpSpPr>
        <p:grpSp>
          <p:nvGrpSpPr>
            <p:cNvPr name="Group 19" id="19"/>
            <p:cNvGrpSpPr/>
            <p:nvPr/>
          </p:nvGrpSpPr>
          <p:grpSpPr>
            <a:xfrm rot="0">
              <a:off x="0" y="0"/>
              <a:ext cx="1632135" cy="163213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21" id="21"/>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sp>
          <p:nvSpPr>
            <p:cNvPr name="TextBox 22" id="22"/>
            <p:cNvSpPr txBox="true"/>
            <p:nvPr/>
          </p:nvSpPr>
          <p:spPr>
            <a:xfrm rot="0">
              <a:off x="816068" y="281823"/>
              <a:ext cx="1559794" cy="1116114"/>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02</a:t>
              </a:r>
            </a:p>
          </p:txBody>
        </p:sp>
        <p:sp>
          <p:nvSpPr>
            <p:cNvPr name="TextBox 23" id="23"/>
            <p:cNvSpPr txBox="true"/>
            <p:nvPr/>
          </p:nvSpPr>
          <p:spPr>
            <a:xfrm rot="0">
              <a:off x="2142875" y="592548"/>
              <a:ext cx="4735296" cy="466090"/>
            </a:xfrm>
            <a:prstGeom prst="rect">
              <a:avLst/>
            </a:prstGeom>
          </p:spPr>
          <p:txBody>
            <a:bodyPr anchor="t" rtlCol="false" tIns="0" lIns="0" bIns="0" rIns="0">
              <a:spAutoFit/>
            </a:bodyPr>
            <a:lstStyle/>
            <a:p>
              <a:pPr>
                <a:lnSpc>
                  <a:spcPts val="2640"/>
                </a:lnSpc>
              </a:pPr>
              <a:r>
                <a:rPr lang="en-US" sz="2400">
                  <a:solidFill>
                    <a:srgbClr val="000000"/>
                  </a:solidFill>
                  <a:latin typeface="Oswald"/>
                </a:rPr>
                <a:t>LITERATURE REVIEW </a:t>
              </a:r>
            </a:p>
          </p:txBody>
        </p:sp>
      </p:grpSp>
      <p:grpSp>
        <p:nvGrpSpPr>
          <p:cNvPr name="Group 24" id="24"/>
          <p:cNvGrpSpPr/>
          <p:nvPr/>
        </p:nvGrpSpPr>
        <p:grpSpPr>
          <a:xfrm rot="0">
            <a:off x="2896462" y="5449106"/>
            <a:ext cx="5158629" cy="1224101"/>
            <a:chOff x="0" y="0"/>
            <a:chExt cx="6878172" cy="1632135"/>
          </a:xfrm>
        </p:grpSpPr>
        <p:grpSp>
          <p:nvGrpSpPr>
            <p:cNvPr name="Group 25" id="25"/>
            <p:cNvGrpSpPr/>
            <p:nvPr/>
          </p:nvGrpSpPr>
          <p:grpSpPr>
            <a:xfrm rot="0">
              <a:off x="0" y="0"/>
              <a:ext cx="1632135" cy="1632135"/>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27" id="27"/>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sp>
          <p:nvSpPr>
            <p:cNvPr name="TextBox 28" id="28"/>
            <p:cNvSpPr txBox="true"/>
            <p:nvPr/>
          </p:nvSpPr>
          <p:spPr>
            <a:xfrm rot="0">
              <a:off x="816068" y="281823"/>
              <a:ext cx="1559794" cy="1116114"/>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03</a:t>
              </a:r>
            </a:p>
          </p:txBody>
        </p:sp>
        <p:sp>
          <p:nvSpPr>
            <p:cNvPr name="TextBox 29" id="29"/>
            <p:cNvSpPr txBox="true"/>
            <p:nvPr/>
          </p:nvSpPr>
          <p:spPr>
            <a:xfrm rot="0">
              <a:off x="2142875" y="592548"/>
              <a:ext cx="4735296" cy="466090"/>
            </a:xfrm>
            <a:prstGeom prst="rect">
              <a:avLst/>
            </a:prstGeom>
          </p:spPr>
          <p:txBody>
            <a:bodyPr anchor="t" rtlCol="false" tIns="0" lIns="0" bIns="0" rIns="0">
              <a:spAutoFit/>
            </a:bodyPr>
            <a:lstStyle/>
            <a:p>
              <a:pPr>
                <a:lnSpc>
                  <a:spcPts val="2640"/>
                </a:lnSpc>
              </a:pPr>
              <a:r>
                <a:rPr lang="en-US" sz="2400">
                  <a:solidFill>
                    <a:srgbClr val="000000"/>
                  </a:solidFill>
                  <a:latin typeface="Oswald"/>
                </a:rPr>
                <a:t>PROBLEM STATEMENT</a:t>
              </a:r>
            </a:p>
          </p:txBody>
        </p:sp>
      </p:grpSp>
      <p:grpSp>
        <p:nvGrpSpPr>
          <p:cNvPr name="Group 30" id="30"/>
          <p:cNvGrpSpPr/>
          <p:nvPr/>
        </p:nvGrpSpPr>
        <p:grpSpPr>
          <a:xfrm rot="0">
            <a:off x="10361683" y="5449106"/>
            <a:ext cx="6037118" cy="1224101"/>
            <a:chOff x="0" y="0"/>
            <a:chExt cx="8049490" cy="1632135"/>
          </a:xfrm>
        </p:grpSpPr>
        <p:grpSp>
          <p:nvGrpSpPr>
            <p:cNvPr name="Group 31" id="31"/>
            <p:cNvGrpSpPr/>
            <p:nvPr/>
          </p:nvGrpSpPr>
          <p:grpSpPr>
            <a:xfrm rot="0">
              <a:off x="0" y="0"/>
              <a:ext cx="1632135" cy="1632135"/>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33" id="33"/>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sp>
          <p:nvSpPr>
            <p:cNvPr name="TextBox 34" id="34"/>
            <p:cNvSpPr txBox="true"/>
            <p:nvPr/>
          </p:nvSpPr>
          <p:spPr>
            <a:xfrm rot="0">
              <a:off x="816068" y="341567"/>
              <a:ext cx="1559794" cy="1116114"/>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04</a:t>
              </a:r>
            </a:p>
          </p:txBody>
        </p:sp>
        <p:sp>
          <p:nvSpPr>
            <p:cNvPr name="TextBox 35" id="35"/>
            <p:cNvSpPr txBox="true"/>
            <p:nvPr/>
          </p:nvSpPr>
          <p:spPr>
            <a:xfrm rot="0">
              <a:off x="2142875" y="652291"/>
              <a:ext cx="5906615" cy="466090"/>
            </a:xfrm>
            <a:prstGeom prst="rect">
              <a:avLst/>
            </a:prstGeom>
          </p:spPr>
          <p:txBody>
            <a:bodyPr anchor="t" rtlCol="false" tIns="0" lIns="0" bIns="0" rIns="0">
              <a:spAutoFit/>
            </a:bodyPr>
            <a:lstStyle/>
            <a:p>
              <a:pPr>
                <a:lnSpc>
                  <a:spcPts val="2640"/>
                </a:lnSpc>
              </a:pPr>
              <a:r>
                <a:rPr lang="en-US" sz="2400">
                  <a:solidFill>
                    <a:srgbClr val="000000"/>
                  </a:solidFill>
                  <a:latin typeface="Oswald"/>
                </a:rPr>
                <a:t>METHODOLOGY </a:t>
              </a:r>
            </a:p>
          </p:txBody>
        </p:sp>
      </p:grpSp>
      <p:grpSp>
        <p:nvGrpSpPr>
          <p:cNvPr name="Group 36" id="36"/>
          <p:cNvGrpSpPr/>
          <p:nvPr/>
        </p:nvGrpSpPr>
        <p:grpSpPr>
          <a:xfrm rot="0">
            <a:off x="2896462" y="7111357"/>
            <a:ext cx="5831096" cy="1224101"/>
            <a:chOff x="0" y="0"/>
            <a:chExt cx="7774794" cy="1632135"/>
          </a:xfrm>
        </p:grpSpPr>
        <p:grpSp>
          <p:nvGrpSpPr>
            <p:cNvPr name="Group 37" id="37"/>
            <p:cNvGrpSpPr/>
            <p:nvPr/>
          </p:nvGrpSpPr>
          <p:grpSpPr>
            <a:xfrm rot="0">
              <a:off x="0" y="0"/>
              <a:ext cx="1632135" cy="1632135"/>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39" id="39"/>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sp>
          <p:nvSpPr>
            <p:cNvPr name="TextBox 40" id="40"/>
            <p:cNvSpPr txBox="true"/>
            <p:nvPr/>
          </p:nvSpPr>
          <p:spPr>
            <a:xfrm rot="0">
              <a:off x="816068" y="345956"/>
              <a:ext cx="1559794" cy="1116114"/>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05</a:t>
              </a:r>
            </a:p>
          </p:txBody>
        </p:sp>
        <p:sp>
          <p:nvSpPr>
            <p:cNvPr name="TextBox 41" id="41"/>
            <p:cNvSpPr txBox="true"/>
            <p:nvPr/>
          </p:nvSpPr>
          <p:spPr>
            <a:xfrm rot="0">
              <a:off x="2142875" y="640760"/>
              <a:ext cx="5631919" cy="466090"/>
            </a:xfrm>
            <a:prstGeom prst="rect">
              <a:avLst/>
            </a:prstGeom>
          </p:spPr>
          <p:txBody>
            <a:bodyPr anchor="t" rtlCol="false" tIns="0" lIns="0" bIns="0" rIns="0">
              <a:spAutoFit/>
            </a:bodyPr>
            <a:lstStyle/>
            <a:p>
              <a:pPr>
                <a:lnSpc>
                  <a:spcPts val="2640"/>
                </a:lnSpc>
              </a:pPr>
              <a:r>
                <a:rPr lang="en-US" sz="2400">
                  <a:solidFill>
                    <a:srgbClr val="000000"/>
                  </a:solidFill>
                  <a:latin typeface="Oswald"/>
                </a:rPr>
                <a:t>RESULT ANALYSIS</a:t>
              </a:r>
            </a:p>
          </p:txBody>
        </p:sp>
      </p:grpSp>
      <p:sp>
        <p:nvSpPr>
          <p:cNvPr name="TextBox 42" id="42"/>
          <p:cNvSpPr txBox="true"/>
          <p:nvPr/>
        </p:nvSpPr>
        <p:spPr>
          <a:xfrm rot="0">
            <a:off x="1276140" y="1521328"/>
            <a:ext cx="7951851" cy="1694808"/>
          </a:xfrm>
          <a:prstGeom prst="rect">
            <a:avLst/>
          </a:prstGeom>
        </p:spPr>
        <p:txBody>
          <a:bodyPr anchor="t" rtlCol="false" tIns="0" lIns="0" bIns="0" rIns="0">
            <a:spAutoFit/>
          </a:bodyPr>
          <a:lstStyle/>
          <a:p>
            <a:pPr algn="l" marL="0" indent="0" lvl="0">
              <a:lnSpc>
                <a:spcPts val="12630"/>
              </a:lnSpc>
              <a:spcBef>
                <a:spcPct val="0"/>
              </a:spcBef>
            </a:pPr>
            <a:r>
              <a:rPr lang="en-US" sz="13021">
                <a:solidFill>
                  <a:srgbClr val="F8F8F8"/>
                </a:solidFill>
                <a:latin typeface="Oswald Bold"/>
              </a:rPr>
              <a:t>CONTENT</a:t>
            </a:r>
          </a:p>
        </p:txBody>
      </p:sp>
      <p:sp>
        <p:nvSpPr>
          <p:cNvPr name="TextBox 43" id="43"/>
          <p:cNvSpPr txBox="true"/>
          <p:nvPr/>
        </p:nvSpPr>
        <p:spPr>
          <a:xfrm rot="0">
            <a:off x="3508512" y="3969898"/>
            <a:ext cx="1169846" cy="825179"/>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01</a:t>
            </a:r>
          </a:p>
        </p:txBody>
      </p:sp>
      <p:sp>
        <p:nvSpPr>
          <p:cNvPr name="TextBox 44" id="44"/>
          <p:cNvSpPr txBox="true"/>
          <p:nvPr/>
        </p:nvSpPr>
        <p:spPr>
          <a:xfrm rot="0">
            <a:off x="10964209" y="7382730"/>
            <a:ext cx="1169846" cy="825179"/>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06</a:t>
            </a:r>
          </a:p>
        </p:txBody>
      </p:sp>
      <p:sp>
        <p:nvSpPr>
          <p:cNvPr name="TextBox 45" id="45"/>
          <p:cNvSpPr txBox="true"/>
          <p:nvPr/>
        </p:nvSpPr>
        <p:spPr>
          <a:xfrm rot="0">
            <a:off x="4503618" y="4195798"/>
            <a:ext cx="4481467" cy="344805"/>
          </a:xfrm>
          <a:prstGeom prst="rect">
            <a:avLst/>
          </a:prstGeom>
        </p:spPr>
        <p:txBody>
          <a:bodyPr anchor="t" rtlCol="false" tIns="0" lIns="0" bIns="0" rIns="0">
            <a:spAutoFit/>
          </a:bodyPr>
          <a:lstStyle/>
          <a:p>
            <a:pPr>
              <a:lnSpc>
                <a:spcPts val="2640"/>
              </a:lnSpc>
            </a:pPr>
            <a:r>
              <a:rPr lang="en-US" sz="2400">
                <a:solidFill>
                  <a:srgbClr val="000000"/>
                </a:solidFill>
                <a:latin typeface="Oswald"/>
              </a:rPr>
              <a:t>INTRODUCTION</a:t>
            </a:r>
          </a:p>
        </p:txBody>
      </p:sp>
      <p:sp>
        <p:nvSpPr>
          <p:cNvPr name="TextBox 46" id="46"/>
          <p:cNvSpPr txBox="true"/>
          <p:nvPr/>
        </p:nvSpPr>
        <p:spPr>
          <a:xfrm rot="0">
            <a:off x="11959315" y="7596689"/>
            <a:ext cx="4223939" cy="344805"/>
          </a:xfrm>
          <a:prstGeom prst="rect">
            <a:avLst/>
          </a:prstGeom>
        </p:spPr>
        <p:txBody>
          <a:bodyPr anchor="t" rtlCol="false" tIns="0" lIns="0" bIns="0" rIns="0">
            <a:spAutoFit/>
          </a:bodyPr>
          <a:lstStyle/>
          <a:p>
            <a:pPr>
              <a:lnSpc>
                <a:spcPts val="2640"/>
              </a:lnSpc>
            </a:pPr>
            <a:r>
              <a:rPr lang="en-US" sz="2400">
                <a:solidFill>
                  <a:srgbClr val="000000"/>
                </a:solidFill>
                <a:latin typeface="Oswald"/>
              </a:rPr>
              <a:t>CONCLUSION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917251" y="0"/>
            <a:ext cx="9382457" cy="10287000"/>
          </a:xfrm>
          <a:custGeom>
            <a:avLst/>
            <a:gdLst/>
            <a:ahLst/>
            <a:cxnLst/>
            <a:rect r="r" b="b" t="t" l="l"/>
            <a:pathLst>
              <a:path h="10287000" w="9382457">
                <a:moveTo>
                  <a:pt x="0" y="0"/>
                </a:moveTo>
                <a:lnTo>
                  <a:pt x="9382456" y="0"/>
                </a:lnTo>
                <a:lnTo>
                  <a:pt x="9382456" y="10287000"/>
                </a:lnTo>
                <a:lnTo>
                  <a:pt x="0" y="10287000"/>
                </a:lnTo>
                <a:lnTo>
                  <a:pt x="0" y="0"/>
                </a:lnTo>
                <a:close/>
              </a:path>
            </a:pathLst>
          </a:custGeom>
          <a:blipFill>
            <a:blip r:embed="rId2">
              <a:alphaModFix amt="50000"/>
            </a:blip>
            <a:stretch>
              <a:fillRect l="-52330" t="-260" r="-12663" b="0"/>
            </a:stretch>
          </a:blipFill>
        </p:spPr>
      </p:sp>
      <p:grpSp>
        <p:nvGrpSpPr>
          <p:cNvPr name="Group 3" id="3"/>
          <p:cNvGrpSpPr/>
          <p:nvPr/>
        </p:nvGrpSpPr>
        <p:grpSpPr>
          <a:xfrm rot="0">
            <a:off x="1439199" y="1692342"/>
            <a:ext cx="11743947" cy="7418473"/>
            <a:chOff x="0" y="0"/>
            <a:chExt cx="1286718" cy="812800"/>
          </a:xfrm>
        </p:grpSpPr>
        <p:sp>
          <p:nvSpPr>
            <p:cNvPr name="Freeform 4" id="4"/>
            <p:cNvSpPr/>
            <p:nvPr/>
          </p:nvSpPr>
          <p:spPr>
            <a:xfrm flipH="false" flipV="false" rot="0">
              <a:off x="0" y="0"/>
              <a:ext cx="1286718" cy="812800"/>
            </a:xfrm>
            <a:custGeom>
              <a:avLst/>
              <a:gdLst/>
              <a:ahLst/>
              <a:cxnLst/>
              <a:rect r="r" b="b" t="t" l="l"/>
              <a:pathLst>
                <a:path h="812800" w="1286718">
                  <a:moveTo>
                    <a:pt x="0" y="0"/>
                  </a:moveTo>
                  <a:lnTo>
                    <a:pt x="1286718" y="0"/>
                  </a:lnTo>
                  <a:lnTo>
                    <a:pt x="1286718" y="812800"/>
                  </a:lnTo>
                  <a:lnTo>
                    <a:pt x="0" y="812800"/>
                  </a:lnTo>
                  <a:close/>
                </a:path>
              </a:pathLst>
            </a:custGeom>
            <a:solidFill>
              <a:srgbClr val="FEBA32"/>
            </a:solidFill>
          </p:spPr>
        </p:sp>
        <p:sp>
          <p:nvSpPr>
            <p:cNvPr name="TextBox 5" id="5"/>
            <p:cNvSpPr txBox="true"/>
            <p:nvPr/>
          </p:nvSpPr>
          <p:spPr>
            <a:xfrm>
              <a:off x="0" y="-95250"/>
              <a:ext cx="1286718" cy="908050"/>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1028700" y="1286779"/>
            <a:ext cx="11743947" cy="7418473"/>
            <a:chOff x="0" y="0"/>
            <a:chExt cx="1286718" cy="812800"/>
          </a:xfrm>
        </p:grpSpPr>
        <p:sp>
          <p:nvSpPr>
            <p:cNvPr name="Freeform 7" id="7"/>
            <p:cNvSpPr/>
            <p:nvPr/>
          </p:nvSpPr>
          <p:spPr>
            <a:xfrm flipH="false" flipV="false" rot="0">
              <a:off x="0" y="0"/>
              <a:ext cx="1286718" cy="812800"/>
            </a:xfrm>
            <a:custGeom>
              <a:avLst/>
              <a:gdLst/>
              <a:ahLst/>
              <a:cxnLst/>
              <a:rect r="r" b="b" t="t" l="l"/>
              <a:pathLst>
                <a:path h="812800" w="1286718">
                  <a:moveTo>
                    <a:pt x="0" y="0"/>
                  </a:moveTo>
                  <a:lnTo>
                    <a:pt x="1286718" y="0"/>
                  </a:lnTo>
                  <a:lnTo>
                    <a:pt x="1286718" y="812800"/>
                  </a:lnTo>
                  <a:lnTo>
                    <a:pt x="0" y="812800"/>
                  </a:lnTo>
                  <a:close/>
                </a:path>
              </a:pathLst>
            </a:custGeom>
            <a:solidFill>
              <a:srgbClr val="FFFFFF"/>
            </a:solidFill>
          </p:spPr>
        </p:sp>
        <p:sp>
          <p:nvSpPr>
            <p:cNvPr name="TextBox 8" id="8"/>
            <p:cNvSpPr txBox="true"/>
            <p:nvPr/>
          </p:nvSpPr>
          <p:spPr>
            <a:xfrm>
              <a:off x="0" y="-95250"/>
              <a:ext cx="1286718" cy="908050"/>
            </a:xfrm>
            <a:prstGeom prst="rect">
              <a:avLst/>
            </a:prstGeom>
          </p:spPr>
          <p:txBody>
            <a:bodyPr anchor="ctr" rtlCol="false" tIns="50800" lIns="50800" bIns="50800" rIns="50800"/>
            <a:lstStyle/>
            <a:p>
              <a:pPr algn="ctr">
                <a:lnSpc>
                  <a:spcPts val="3213"/>
                </a:lnSpc>
              </a:pPr>
            </a:p>
          </p:txBody>
        </p:sp>
      </p:grpSp>
      <p:sp>
        <p:nvSpPr>
          <p:cNvPr name="TextBox 9" id="9"/>
          <p:cNvSpPr txBox="true"/>
          <p:nvPr/>
        </p:nvSpPr>
        <p:spPr>
          <a:xfrm rot="0">
            <a:off x="1028700" y="3407088"/>
            <a:ext cx="11743947" cy="5279137"/>
          </a:xfrm>
          <a:prstGeom prst="rect">
            <a:avLst/>
          </a:prstGeom>
        </p:spPr>
        <p:txBody>
          <a:bodyPr anchor="t" rtlCol="false" tIns="0" lIns="0" bIns="0" rIns="0">
            <a:spAutoFit/>
          </a:bodyPr>
          <a:lstStyle/>
          <a:p>
            <a:pPr algn="ctr">
              <a:lnSpc>
                <a:spcPts val="5291"/>
              </a:lnSpc>
            </a:pPr>
          </a:p>
          <a:p>
            <a:pPr algn="ctr">
              <a:lnSpc>
                <a:spcPts val="5291"/>
              </a:lnSpc>
            </a:pPr>
            <a:r>
              <a:rPr lang="en-US" sz="2799">
                <a:solidFill>
                  <a:srgbClr val="000000"/>
                </a:solidFill>
                <a:latin typeface="Lato Bold"/>
              </a:rPr>
              <a:t>“Our project addresses the challenge of predicting gold prices, crucial for navigating market volatility. Leveraging machine learning, we utilize a meticulously curated decade-long dataset encompassing gold prices, economic indicators, and market trends. Our sophisticated approach involves harnessing regression algorithms to develop a robust model capable of predicting future gold prices with enhanced precision.”</a:t>
            </a:r>
          </a:p>
          <a:p>
            <a:pPr algn="ctr" marL="0" indent="0" lvl="0">
              <a:lnSpc>
                <a:spcPts val="5291"/>
              </a:lnSpc>
            </a:pPr>
          </a:p>
        </p:txBody>
      </p:sp>
      <p:sp>
        <p:nvSpPr>
          <p:cNvPr name="TextBox 10" id="10"/>
          <p:cNvSpPr txBox="true"/>
          <p:nvPr/>
        </p:nvSpPr>
        <p:spPr>
          <a:xfrm rot="0">
            <a:off x="1439199" y="2241256"/>
            <a:ext cx="9634702" cy="1356332"/>
          </a:xfrm>
          <a:prstGeom prst="rect">
            <a:avLst/>
          </a:prstGeom>
        </p:spPr>
        <p:txBody>
          <a:bodyPr anchor="t" rtlCol="false" tIns="0" lIns="0" bIns="0" rIns="0">
            <a:spAutoFit/>
          </a:bodyPr>
          <a:lstStyle/>
          <a:p>
            <a:pPr algn="l" marL="0" indent="0" lvl="0">
              <a:lnSpc>
                <a:spcPts val="10124"/>
              </a:lnSpc>
              <a:spcBef>
                <a:spcPct val="0"/>
              </a:spcBef>
            </a:pPr>
            <a:r>
              <a:rPr lang="en-US" sz="10438" strike="noStrike" u="none">
                <a:solidFill>
                  <a:srgbClr val="FEBA32"/>
                </a:solidFill>
                <a:latin typeface="Oswald Bold"/>
              </a:rPr>
              <a:t>INTRODUCTION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917251" y="0"/>
            <a:ext cx="9382457" cy="10287000"/>
          </a:xfrm>
          <a:custGeom>
            <a:avLst/>
            <a:gdLst/>
            <a:ahLst/>
            <a:cxnLst/>
            <a:rect r="r" b="b" t="t" l="l"/>
            <a:pathLst>
              <a:path h="10287000" w="9382457">
                <a:moveTo>
                  <a:pt x="0" y="0"/>
                </a:moveTo>
                <a:lnTo>
                  <a:pt x="9382456" y="0"/>
                </a:lnTo>
                <a:lnTo>
                  <a:pt x="9382456" y="10287000"/>
                </a:lnTo>
                <a:lnTo>
                  <a:pt x="0" y="10287000"/>
                </a:lnTo>
                <a:lnTo>
                  <a:pt x="0" y="0"/>
                </a:lnTo>
                <a:close/>
              </a:path>
            </a:pathLst>
          </a:custGeom>
          <a:blipFill>
            <a:blip r:embed="rId2">
              <a:alphaModFix amt="50000"/>
            </a:blip>
            <a:stretch>
              <a:fillRect l="-52330" t="-260" r="-12663" b="0"/>
            </a:stretch>
          </a:blipFill>
        </p:spPr>
      </p:sp>
      <p:grpSp>
        <p:nvGrpSpPr>
          <p:cNvPr name="Group 3" id="3"/>
          <p:cNvGrpSpPr/>
          <p:nvPr/>
        </p:nvGrpSpPr>
        <p:grpSpPr>
          <a:xfrm rot="0">
            <a:off x="1513817" y="2272524"/>
            <a:ext cx="11743947" cy="7574676"/>
            <a:chOff x="0" y="0"/>
            <a:chExt cx="1286718" cy="829914"/>
          </a:xfrm>
        </p:grpSpPr>
        <p:sp>
          <p:nvSpPr>
            <p:cNvPr name="Freeform 4" id="4"/>
            <p:cNvSpPr/>
            <p:nvPr/>
          </p:nvSpPr>
          <p:spPr>
            <a:xfrm flipH="false" flipV="false" rot="0">
              <a:off x="0" y="0"/>
              <a:ext cx="1286718" cy="829914"/>
            </a:xfrm>
            <a:custGeom>
              <a:avLst/>
              <a:gdLst/>
              <a:ahLst/>
              <a:cxnLst/>
              <a:rect r="r" b="b" t="t" l="l"/>
              <a:pathLst>
                <a:path h="829914" w="1286718">
                  <a:moveTo>
                    <a:pt x="0" y="0"/>
                  </a:moveTo>
                  <a:lnTo>
                    <a:pt x="1286718" y="0"/>
                  </a:lnTo>
                  <a:lnTo>
                    <a:pt x="1286718" y="829914"/>
                  </a:lnTo>
                  <a:lnTo>
                    <a:pt x="0" y="829914"/>
                  </a:lnTo>
                  <a:close/>
                </a:path>
              </a:pathLst>
            </a:custGeom>
            <a:solidFill>
              <a:srgbClr val="FEBA32"/>
            </a:solidFill>
          </p:spPr>
        </p:sp>
        <p:sp>
          <p:nvSpPr>
            <p:cNvPr name="TextBox 5" id="5"/>
            <p:cNvSpPr txBox="true"/>
            <p:nvPr/>
          </p:nvSpPr>
          <p:spPr>
            <a:xfrm>
              <a:off x="0" y="-95250"/>
              <a:ext cx="1286718" cy="925164"/>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1028700" y="1286779"/>
            <a:ext cx="11743947" cy="7418473"/>
            <a:chOff x="0" y="0"/>
            <a:chExt cx="1286718" cy="812800"/>
          </a:xfrm>
        </p:grpSpPr>
        <p:sp>
          <p:nvSpPr>
            <p:cNvPr name="Freeform 7" id="7"/>
            <p:cNvSpPr/>
            <p:nvPr/>
          </p:nvSpPr>
          <p:spPr>
            <a:xfrm flipH="false" flipV="false" rot="0">
              <a:off x="0" y="0"/>
              <a:ext cx="1286718" cy="812800"/>
            </a:xfrm>
            <a:custGeom>
              <a:avLst/>
              <a:gdLst/>
              <a:ahLst/>
              <a:cxnLst/>
              <a:rect r="r" b="b" t="t" l="l"/>
              <a:pathLst>
                <a:path h="812800" w="1286718">
                  <a:moveTo>
                    <a:pt x="0" y="0"/>
                  </a:moveTo>
                  <a:lnTo>
                    <a:pt x="1286718" y="0"/>
                  </a:lnTo>
                  <a:lnTo>
                    <a:pt x="1286718" y="812800"/>
                  </a:lnTo>
                  <a:lnTo>
                    <a:pt x="0" y="812800"/>
                  </a:lnTo>
                  <a:close/>
                </a:path>
              </a:pathLst>
            </a:custGeom>
            <a:solidFill>
              <a:srgbClr val="FFFFFF"/>
            </a:solidFill>
          </p:spPr>
        </p:sp>
        <p:sp>
          <p:nvSpPr>
            <p:cNvPr name="TextBox 8" id="8"/>
            <p:cNvSpPr txBox="true"/>
            <p:nvPr/>
          </p:nvSpPr>
          <p:spPr>
            <a:xfrm>
              <a:off x="0" y="-95250"/>
              <a:ext cx="1286718" cy="908050"/>
            </a:xfrm>
            <a:prstGeom prst="rect">
              <a:avLst/>
            </a:prstGeom>
          </p:spPr>
          <p:txBody>
            <a:bodyPr anchor="ctr" rtlCol="false" tIns="50800" lIns="50800" bIns="50800" rIns="50800"/>
            <a:lstStyle/>
            <a:p>
              <a:pPr algn="ctr">
                <a:lnSpc>
                  <a:spcPts val="3213"/>
                </a:lnSpc>
              </a:pPr>
            </a:p>
          </p:txBody>
        </p:sp>
      </p:grpSp>
      <p:sp>
        <p:nvSpPr>
          <p:cNvPr name="Freeform 9" id="9"/>
          <p:cNvSpPr/>
          <p:nvPr/>
        </p:nvSpPr>
        <p:spPr>
          <a:xfrm flipH="false" flipV="false" rot="0">
            <a:off x="435038" y="1955054"/>
            <a:ext cx="13137773" cy="7550632"/>
          </a:xfrm>
          <a:custGeom>
            <a:avLst/>
            <a:gdLst/>
            <a:ahLst/>
            <a:cxnLst/>
            <a:rect r="r" b="b" t="t" l="l"/>
            <a:pathLst>
              <a:path h="7550632" w="13137773">
                <a:moveTo>
                  <a:pt x="0" y="0"/>
                </a:moveTo>
                <a:lnTo>
                  <a:pt x="13137773" y="0"/>
                </a:lnTo>
                <a:lnTo>
                  <a:pt x="13137773" y="7550632"/>
                </a:lnTo>
                <a:lnTo>
                  <a:pt x="0" y="7550632"/>
                </a:lnTo>
                <a:lnTo>
                  <a:pt x="0" y="0"/>
                </a:lnTo>
                <a:close/>
              </a:path>
            </a:pathLst>
          </a:custGeom>
          <a:blipFill>
            <a:blip r:embed="rId3"/>
            <a:stretch>
              <a:fillRect l="-3440" t="0" r="-1868" b="0"/>
            </a:stretch>
          </a:blipFill>
        </p:spPr>
      </p:sp>
      <p:sp>
        <p:nvSpPr>
          <p:cNvPr name="TextBox 10" id="10"/>
          <p:cNvSpPr txBox="true"/>
          <p:nvPr/>
        </p:nvSpPr>
        <p:spPr>
          <a:xfrm rot="0">
            <a:off x="435038" y="464834"/>
            <a:ext cx="14169280" cy="1356332"/>
          </a:xfrm>
          <a:prstGeom prst="rect">
            <a:avLst/>
          </a:prstGeom>
        </p:spPr>
        <p:txBody>
          <a:bodyPr anchor="t" rtlCol="false" tIns="0" lIns="0" bIns="0" rIns="0">
            <a:spAutoFit/>
          </a:bodyPr>
          <a:lstStyle/>
          <a:p>
            <a:pPr algn="l" marL="0" indent="0" lvl="0">
              <a:lnSpc>
                <a:spcPts val="10124"/>
              </a:lnSpc>
              <a:spcBef>
                <a:spcPct val="0"/>
              </a:spcBef>
            </a:pPr>
            <a:r>
              <a:rPr lang="en-US" sz="10438">
                <a:solidFill>
                  <a:srgbClr val="FEBA32"/>
                </a:solidFill>
                <a:latin typeface="Oswald Bold"/>
              </a:rPr>
              <a:t>LITERATURE REVIEW</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917251" y="0"/>
            <a:ext cx="9382457" cy="10287000"/>
          </a:xfrm>
          <a:custGeom>
            <a:avLst/>
            <a:gdLst/>
            <a:ahLst/>
            <a:cxnLst/>
            <a:rect r="r" b="b" t="t" l="l"/>
            <a:pathLst>
              <a:path h="10287000" w="9382457">
                <a:moveTo>
                  <a:pt x="0" y="0"/>
                </a:moveTo>
                <a:lnTo>
                  <a:pt x="9382456" y="0"/>
                </a:lnTo>
                <a:lnTo>
                  <a:pt x="9382456" y="10287000"/>
                </a:lnTo>
                <a:lnTo>
                  <a:pt x="0" y="10287000"/>
                </a:lnTo>
                <a:lnTo>
                  <a:pt x="0" y="0"/>
                </a:lnTo>
                <a:close/>
              </a:path>
            </a:pathLst>
          </a:custGeom>
          <a:blipFill>
            <a:blip r:embed="rId2">
              <a:alphaModFix amt="50000"/>
            </a:blip>
            <a:stretch>
              <a:fillRect l="-52330" t="-260" r="-12663" b="0"/>
            </a:stretch>
          </a:blipFill>
        </p:spPr>
      </p:sp>
      <p:grpSp>
        <p:nvGrpSpPr>
          <p:cNvPr name="Group 3" id="3"/>
          <p:cNvGrpSpPr/>
          <p:nvPr/>
        </p:nvGrpSpPr>
        <p:grpSpPr>
          <a:xfrm rot="0">
            <a:off x="1439199" y="1692342"/>
            <a:ext cx="11743947" cy="7418473"/>
            <a:chOff x="0" y="0"/>
            <a:chExt cx="1286718" cy="812800"/>
          </a:xfrm>
        </p:grpSpPr>
        <p:sp>
          <p:nvSpPr>
            <p:cNvPr name="Freeform 4" id="4"/>
            <p:cNvSpPr/>
            <p:nvPr/>
          </p:nvSpPr>
          <p:spPr>
            <a:xfrm flipH="false" flipV="false" rot="0">
              <a:off x="0" y="0"/>
              <a:ext cx="1286718" cy="812800"/>
            </a:xfrm>
            <a:custGeom>
              <a:avLst/>
              <a:gdLst/>
              <a:ahLst/>
              <a:cxnLst/>
              <a:rect r="r" b="b" t="t" l="l"/>
              <a:pathLst>
                <a:path h="812800" w="1286718">
                  <a:moveTo>
                    <a:pt x="0" y="0"/>
                  </a:moveTo>
                  <a:lnTo>
                    <a:pt x="1286718" y="0"/>
                  </a:lnTo>
                  <a:lnTo>
                    <a:pt x="1286718" y="812800"/>
                  </a:lnTo>
                  <a:lnTo>
                    <a:pt x="0" y="812800"/>
                  </a:lnTo>
                  <a:close/>
                </a:path>
              </a:pathLst>
            </a:custGeom>
            <a:solidFill>
              <a:srgbClr val="FEBA32"/>
            </a:solidFill>
          </p:spPr>
        </p:sp>
        <p:sp>
          <p:nvSpPr>
            <p:cNvPr name="TextBox 5" id="5"/>
            <p:cNvSpPr txBox="true"/>
            <p:nvPr/>
          </p:nvSpPr>
          <p:spPr>
            <a:xfrm>
              <a:off x="0" y="-95250"/>
              <a:ext cx="1286718" cy="908050"/>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1028700" y="1286779"/>
            <a:ext cx="11743947" cy="7418473"/>
            <a:chOff x="0" y="0"/>
            <a:chExt cx="1286718" cy="812800"/>
          </a:xfrm>
        </p:grpSpPr>
        <p:sp>
          <p:nvSpPr>
            <p:cNvPr name="Freeform 7" id="7"/>
            <p:cNvSpPr/>
            <p:nvPr/>
          </p:nvSpPr>
          <p:spPr>
            <a:xfrm flipH="false" flipV="false" rot="0">
              <a:off x="0" y="0"/>
              <a:ext cx="1286718" cy="812800"/>
            </a:xfrm>
            <a:custGeom>
              <a:avLst/>
              <a:gdLst/>
              <a:ahLst/>
              <a:cxnLst/>
              <a:rect r="r" b="b" t="t" l="l"/>
              <a:pathLst>
                <a:path h="812800" w="1286718">
                  <a:moveTo>
                    <a:pt x="0" y="0"/>
                  </a:moveTo>
                  <a:lnTo>
                    <a:pt x="1286718" y="0"/>
                  </a:lnTo>
                  <a:lnTo>
                    <a:pt x="1286718" y="812800"/>
                  </a:lnTo>
                  <a:lnTo>
                    <a:pt x="0" y="812800"/>
                  </a:lnTo>
                  <a:close/>
                </a:path>
              </a:pathLst>
            </a:custGeom>
            <a:solidFill>
              <a:srgbClr val="FFFFFF"/>
            </a:solidFill>
          </p:spPr>
        </p:sp>
        <p:sp>
          <p:nvSpPr>
            <p:cNvPr name="TextBox 8" id="8"/>
            <p:cNvSpPr txBox="true"/>
            <p:nvPr/>
          </p:nvSpPr>
          <p:spPr>
            <a:xfrm>
              <a:off x="0" y="-95250"/>
              <a:ext cx="1286718" cy="908050"/>
            </a:xfrm>
            <a:prstGeom prst="rect">
              <a:avLst/>
            </a:prstGeom>
          </p:spPr>
          <p:txBody>
            <a:bodyPr anchor="ctr" rtlCol="false" tIns="50800" lIns="50800" bIns="50800" rIns="50800"/>
            <a:lstStyle/>
            <a:p>
              <a:pPr algn="ctr">
                <a:lnSpc>
                  <a:spcPts val="3213"/>
                </a:lnSpc>
              </a:pPr>
            </a:p>
          </p:txBody>
        </p:sp>
      </p:grpSp>
      <p:sp>
        <p:nvSpPr>
          <p:cNvPr name="TextBox 9" id="9"/>
          <p:cNvSpPr txBox="true"/>
          <p:nvPr/>
        </p:nvSpPr>
        <p:spPr>
          <a:xfrm rot="0">
            <a:off x="1362593" y="3490997"/>
            <a:ext cx="11076162" cy="4287012"/>
          </a:xfrm>
          <a:prstGeom prst="rect">
            <a:avLst/>
          </a:prstGeom>
        </p:spPr>
        <p:txBody>
          <a:bodyPr anchor="t" rtlCol="false" tIns="0" lIns="0" bIns="0" rIns="0">
            <a:spAutoFit/>
          </a:bodyPr>
          <a:lstStyle/>
          <a:p>
            <a:pPr algn="just" marL="0" indent="0" lvl="0">
              <a:lnSpc>
                <a:spcPts val="4913"/>
              </a:lnSpc>
            </a:pPr>
            <a:r>
              <a:rPr lang="en-US" sz="2599">
                <a:solidFill>
                  <a:srgbClr val="000000"/>
                </a:solidFill>
                <a:latin typeface="Lato Bold"/>
              </a:rPr>
              <a:t>Predicting gold prices accurately is a a complex task due to highly complex relationships among financial factors of market. This project aims to enhance prediction accuracy by leveraging advanced machine learning algorithms, including Linear, SVM, XGboost, Random Forest, AdaBoost, and Gradient Boosting, in addition to traditional linear regression and support vector regression methods. By training on a decade of historical data, the model aims to offer more precise forecasts.</a:t>
            </a:r>
          </a:p>
        </p:txBody>
      </p:sp>
      <p:sp>
        <p:nvSpPr>
          <p:cNvPr name="TextBox 10" id="10"/>
          <p:cNvSpPr txBox="true"/>
          <p:nvPr/>
        </p:nvSpPr>
        <p:spPr>
          <a:xfrm rot="0">
            <a:off x="1439199" y="1892367"/>
            <a:ext cx="10737357" cy="1262610"/>
          </a:xfrm>
          <a:prstGeom prst="rect">
            <a:avLst/>
          </a:prstGeom>
        </p:spPr>
        <p:txBody>
          <a:bodyPr anchor="t" rtlCol="false" tIns="0" lIns="0" bIns="0" rIns="0">
            <a:spAutoFit/>
          </a:bodyPr>
          <a:lstStyle/>
          <a:p>
            <a:pPr algn="l" marL="0" indent="0" lvl="0">
              <a:lnSpc>
                <a:spcPts val="9349"/>
              </a:lnSpc>
              <a:spcBef>
                <a:spcPct val="0"/>
              </a:spcBef>
            </a:pPr>
            <a:r>
              <a:rPr lang="en-US" sz="9638">
                <a:solidFill>
                  <a:srgbClr val="FEBA32"/>
                </a:solidFill>
                <a:latin typeface="Oswald Bold"/>
              </a:rPr>
              <a:t>PROBLEM STATEMENT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5400000">
            <a:off x="7447948" y="-8132575"/>
            <a:ext cx="3392104" cy="19476059"/>
            <a:chOff x="0" y="0"/>
            <a:chExt cx="1445852" cy="8301484"/>
          </a:xfrm>
        </p:grpSpPr>
        <p:sp>
          <p:nvSpPr>
            <p:cNvPr name="Freeform 3" id="3"/>
            <p:cNvSpPr/>
            <p:nvPr/>
          </p:nvSpPr>
          <p:spPr>
            <a:xfrm flipH="false" flipV="false" rot="0">
              <a:off x="0" y="0"/>
              <a:ext cx="1445852" cy="8301484"/>
            </a:xfrm>
            <a:custGeom>
              <a:avLst/>
              <a:gdLst/>
              <a:ahLst/>
              <a:cxnLst/>
              <a:rect r="r" b="b" t="t" l="l"/>
              <a:pathLst>
                <a:path h="8301484" w="1445852">
                  <a:moveTo>
                    <a:pt x="0" y="0"/>
                  </a:moveTo>
                  <a:lnTo>
                    <a:pt x="1445852" y="0"/>
                  </a:lnTo>
                  <a:lnTo>
                    <a:pt x="1445852" y="8301484"/>
                  </a:lnTo>
                  <a:lnTo>
                    <a:pt x="0" y="8301484"/>
                  </a:lnTo>
                  <a:close/>
                </a:path>
              </a:pathLst>
            </a:custGeom>
            <a:solidFill>
              <a:srgbClr val="FEBA32"/>
            </a:solidFill>
          </p:spPr>
        </p:sp>
        <p:sp>
          <p:nvSpPr>
            <p:cNvPr name="TextBox 4" id="4"/>
            <p:cNvSpPr txBox="true"/>
            <p:nvPr/>
          </p:nvSpPr>
          <p:spPr>
            <a:xfrm>
              <a:off x="0" y="-95250"/>
              <a:ext cx="1445852" cy="8396734"/>
            </a:xfrm>
            <a:prstGeom prst="rect">
              <a:avLst/>
            </a:prstGeom>
          </p:spPr>
          <p:txBody>
            <a:bodyPr anchor="ctr" rtlCol="false" tIns="50800" lIns="50800" bIns="50800" rIns="50800"/>
            <a:lstStyle/>
            <a:p>
              <a:pPr algn="ctr">
                <a:lnSpc>
                  <a:spcPts val="3213"/>
                </a:lnSpc>
              </a:pPr>
            </a:p>
          </p:txBody>
        </p:sp>
      </p:grpSp>
      <p:sp>
        <p:nvSpPr>
          <p:cNvPr name="AutoShape 5" id="5"/>
          <p:cNvSpPr/>
          <p:nvPr/>
        </p:nvSpPr>
        <p:spPr>
          <a:xfrm flipH="true">
            <a:off x="3102933" y="6235310"/>
            <a:ext cx="0" cy="897410"/>
          </a:xfrm>
          <a:prstGeom prst="line">
            <a:avLst/>
          </a:prstGeom>
          <a:ln cap="flat" w="38100">
            <a:solidFill>
              <a:srgbClr val="000000"/>
            </a:solidFill>
            <a:prstDash val="solid"/>
            <a:headEnd type="none" len="sm" w="sm"/>
            <a:tailEnd type="none" len="sm" w="sm"/>
          </a:ln>
        </p:spPr>
      </p:sp>
      <p:sp>
        <p:nvSpPr>
          <p:cNvPr name="AutoShape 6" id="6"/>
          <p:cNvSpPr/>
          <p:nvPr/>
        </p:nvSpPr>
        <p:spPr>
          <a:xfrm flipH="true">
            <a:off x="7047518" y="6235310"/>
            <a:ext cx="0" cy="897410"/>
          </a:xfrm>
          <a:prstGeom prst="line">
            <a:avLst/>
          </a:prstGeom>
          <a:ln cap="flat" w="38100">
            <a:solidFill>
              <a:srgbClr val="000000"/>
            </a:solidFill>
            <a:prstDash val="solid"/>
            <a:headEnd type="none" len="sm" w="sm"/>
            <a:tailEnd type="none" len="sm" w="sm"/>
          </a:ln>
        </p:spPr>
      </p:sp>
      <p:sp>
        <p:nvSpPr>
          <p:cNvPr name="AutoShape 7" id="7"/>
          <p:cNvSpPr/>
          <p:nvPr/>
        </p:nvSpPr>
        <p:spPr>
          <a:xfrm flipH="true">
            <a:off x="11060960" y="6235310"/>
            <a:ext cx="0" cy="897410"/>
          </a:xfrm>
          <a:prstGeom prst="line">
            <a:avLst/>
          </a:prstGeom>
          <a:ln cap="flat" w="38100">
            <a:solidFill>
              <a:srgbClr val="000000"/>
            </a:solidFill>
            <a:prstDash val="solid"/>
            <a:headEnd type="none" len="sm" w="sm"/>
            <a:tailEnd type="none" len="sm" w="sm"/>
          </a:ln>
        </p:spPr>
      </p:sp>
      <p:sp>
        <p:nvSpPr>
          <p:cNvPr name="AutoShape 8" id="8"/>
          <p:cNvSpPr/>
          <p:nvPr/>
        </p:nvSpPr>
        <p:spPr>
          <a:xfrm flipH="true">
            <a:off x="15024786" y="6235310"/>
            <a:ext cx="0" cy="897410"/>
          </a:xfrm>
          <a:prstGeom prst="line">
            <a:avLst/>
          </a:prstGeom>
          <a:ln cap="flat" w="38100">
            <a:solidFill>
              <a:srgbClr val="000000"/>
            </a:solidFill>
            <a:prstDash val="solid"/>
            <a:headEnd type="none" len="sm" w="sm"/>
            <a:tailEnd type="none" len="sm" w="sm"/>
          </a:ln>
        </p:spPr>
      </p:sp>
      <p:sp>
        <p:nvSpPr>
          <p:cNvPr name="AutoShape 9" id="9"/>
          <p:cNvSpPr/>
          <p:nvPr/>
        </p:nvSpPr>
        <p:spPr>
          <a:xfrm flipV="true">
            <a:off x="1049215" y="7113670"/>
            <a:ext cx="16210085" cy="0"/>
          </a:xfrm>
          <a:prstGeom prst="line">
            <a:avLst/>
          </a:prstGeom>
          <a:ln cap="flat" w="38100">
            <a:solidFill>
              <a:srgbClr val="000000"/>
            </a:solidFill>
            <a:prstDash val="solid"/>
            <a:headEnd type="oval" len="lg" w="lg"/>
            <a:tailEnd type="oval" len="lg" w="lg"/>
          </a:ln>
        </p:spPr>
      </p:sp>
      <p:grpSp>
        <p:nvGrpSpPr>
          <p:cNvPr name="Group 10" id="10"/>
          <p:cNvGrpSpPr/>
          <p:nvPr/>
        </p:nvGrpSpPr>
        <p:grpSpPr>
          <a:xfrm rot="0">
            <a:off x="2000567" y="4377832"/>
            <a:ext cx="2145883" cy="214588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12" id="12"/>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13" id="13"/>
          <p:cNvGrpSpPr/>
          <p:nvPr/>
        </p:nvGrpSpPr>
        <p:grpSpPr>
          <a:xfrm rot="0">
            <a:off x="5977976" y="4377832"/>
            <a:ext cx="2145883" cy="214588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15" id="15"/>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16" id="16"/>
          <p:cNvGrpSpPr/>
          <p:nvPr/>
        </p:nvGrpSpPr>
        <p:grpSpPr>
          <a:xfrm rot="0">
            <a:off x="9955386" y="4377832"/>
            <a:ext cx="2145883" cy="2145883"/>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18" id="18"/>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19" id="19"/>
          <p:cNvGrpSpPr/>
          <p:nvPr/>
        </p:nvGrpSpPr>
        <p:grpSpPr>
          <a:xfrm rot="0">
            <a:off x="13932795" y="4377832"/>
            <a:ext cx="2145883" cy="2145883"/>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21" id="21"/>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sp>
        <p:nvSpPr>
          <p:cNvPr name="Freeform 22" id="22"/>
          <p:cNvSpPr/>
          <p:nvPr/>
        </p:nvSpPr>
        <p:spPr>
          <a:xfrm flipH="false" flipV="false" rot="0">
            <a:off x="0" y="-813293"/>
            <a:ext cx="18288000" cy="4114800"/>
          </a:xfrm>
          <a:custGeom>
            <a:avLst/>
            <a:gdLst/>
            <a:ahLst/>
            <a:cxnLst/>
            <a:rect r="r" b="b" t="t" l="l"/>
            <a:pathLst>
              <a:path h="4114800" w="18288000">
                <a:moveTo>
                  <a:pt x="0" y="0"/>
                </a:moveTo>
                <a:lnTo>
                  <a:pt x="18288000" y="0"/>
                </a:lnTo>
                <a:lnTo>
                  <a:pt x="18288000" y="4114800"/>
                </a:lnTo>
                <a:lnTo>
                  <a:pt x="0" y="4114800"/>
                </a:lnTo>
                <a:lnTo>
                  <a:pt x="0" y="0"/>
                </a:lnTo>
                <a:close/>
              </a:path>
            </a:pathLst>
          </a:custGeom>
          <a:blipFill>
            <a:blip r:embed="rId2">
              <a:alphaModFix amt="9999"/>
            </a:blip>
            <a:stretch>
              <a:fillRect l="0" t="-70788" r="0" b="-125507"/>
            </a:stretch>
          </a:blipFill>
        </p:spPr>
      </p:sp>
      <p:sp>
        <p:nvSpPr>
          <p:cNvPr name="TextBox 23" id="23"/>
          <p:cNvSpPr txBox="true"/>
          <p:nvPr/>
        </p:nvSpPr>
        <p:spPr>
          <a:xfrm rot="0">
            <a:off x="3244164" y="1200317"/>
            <a:ext cx="11799672" cy="1168937"/>
          </a:xfrm>
          <a:prstGeom prst="rect">
            <a:avLst/>
          </a:prstGeom>
        </p:spPr>
        <p:txBody>
          <a:bodyPr anchor="t" rtlCol="false" tIns="0" lIns="0" bIns="0" rIns="0">
            <a:spAutoFit/>
          </a:bodyPr>
          <a:lstStyle/>
          <a:p>
            <a:pPr algn="ctr" marL="0" indent="0" lvl="0">
              <a:lnSpc>
                <a:spcPts val="9042"/>
              </a:lnSpc>
              <a:spcBef>
                <a:spcPct val="0"/>
              </a:spcBef>
            </a:pPr>
            <a:r>
              <a:rPr lang="en-US" sz="8220">
                <a:solidFill>
                  <a:srgbClr val="000000"/>
                </a:solidFill>
                <a:latin typeface="Oswald Bold"/>
              </a:rPr>
              <a:t>METHODOLOGY</a:t>
            </a:r>
          </a:p>
        </p:txBody>
      </p:sp>
      <p:sp>
        <p:nvSpPr>
          <p:cNvPr name="TextBox 24" id="24"/>
          <p:cNvSpPr txBox="true"/>
          <p:nvPr/>
        </p:nvSpPr>
        <p:spPr>
          <a:xfrm rot="0">
            <a:off x="1511827" y="7968195"/>
            <a:ext cx="3182210" cy="2211705"/>
          </a:xfrm>
          <a:prstGeom prst="rect">
            <a:avLst/>
          </a:prstGeom>
        </p:spPr>
        <p:txBody>
          <a:bodyPr anchor="t" rtlCol="false" tIns="0" lIns="0" bIns="0" rIns="0">
            <a:spAutoFit/>
          </a:bodyPr>
          <a:lstStyle/>
          <a:p>
            <a:pPr algn="just">
              <a:lnSpc>
                <a:spcPts val="2519"/>
              </a:lnSpc>
            </a:pPr>
          </a:p>
          <a:p>
            <a:pPr algn="just">
              <a:lnSpc>
                <a:spcPts val="2519"/>
              </a:lnSpc>
            </a:pPr>
            <a:r>
              <a:rPr lang="en-US" sz="1799" spc="-53">
                <a:solidFill>
                  <a:srgbClr val="000000"/>
                </a:solidFill>
                <a:latin typeface="Arimo"/>
              </a:rPr>
              <a:t>Prepare the collected data for machine learning model training by cleaning, formatting, and transforming it into a suitable format.</a:t>
            </a:r>
          </a:p>
          <a:p>
            <a:pPr algn="just" marL="0" indent="0" lvl="0">
              <a:lnSpc>
                <a:spcPts val="2519"/>
              </a:lnSpc>
              <a:spcBef>
                <a:spcPct val="0"/>
              </a:spcBef>
            </a:pPr>
          </a:p>
        </p:txBody>
      </p:sp>
      <p:sp>
        <p:nvSpPr>
          <p:cNvPr name="TextBox 25" id="25"/>
          <p:cNvSpPr txBox="true"/>
          <p:nvPr/>
        </p:nvSpPr>
        <p:spPr>
          <a:xfrm rot="0">
            <a:off x="5483290" y="8297630"/>
            <a:ext cx="3418568" cy="1776095"/>
          </a:xfrm>
          <a:prstGeom prst="rect">
            <a:avLst/>
          </a:prstGeom>
        </p:spPr>
        <p:txBody>
          <a:bodyPr anchor="t" rtlCol="false" tIns="0" lIns="0" bIns="0" rIns="0">
            <a:spAutoFit/>
          </a:bodyPr>
          <a:lstStyle/>
          <a:p>
            <a:pPr algn="ctr" marL="0" indent="0" lvl="0">
              <a:lnSpc>
                <a:spcPts val="2380"/>
              </a:lnSpc>
              <a:spcBef>
                <a:spcPct val="0"/>
              </a:spcBef>
            </a:pPr>
            <a:r>
              <a:rPr lang="en-US" sz="1700" spc="-51">
                <a:solidFill>
                  <a:srgbClr val="000000"/>
                </a:solidFill>
                <a:latin typeface="Arimo"/>
              </a:rPr>
              <a:t> Take the preprocessed data and extract the most important features. This could entail finding the attributes connected to the sales and choosing the features that have the strongest association with the desired variable.</a:t>
            </a:r>
          </a:p>
        </p:txBody>
      </p:sp>
      <p:sp>
        <p:nvSpPr>
          <p:cNvPr name="TextBox 26" id="26"/>
          <p:cNvSpPr txBox="true"/>
          <p:nvPr/>
        </p:nvSpPr>
        <p:spPr>
          <a:xfrm rot="0">
            <a:off x="9597659" y="8011880"/>
            <a:ext cx="2964701" cy="2071370"/>
          </a:xfrm>
          <a:prstGeom prst="rect">
            <a:avLst/>
          </a:prstGeom>
        </p:spPr>
        <p:txBody>
          <a:bodyPr anchor="t" rtlCol="false" tIns="0" lIns="0" bIns="0" rIns="0">
            <a:spAutoFit/>
          </a:bodyPr>
          <a:lstStyle/>
          <a:p>
            <a:pPr algn="ctr">
              <a:lnSpc>
                <a:spcPts val="2380"/>
              </a:lnSpc>
            </a:pPr>
          </a:p>
          <a:p>
            <a:pPr algn="ctr" marL="0" indent="0" lvl="0">
              <a:lnSpc>
                <a:spcPts val="2380"/>
              </a:lnSpc>
              <a:spcBef>
                <a:spcPct val="0"/>
              </a:spcBef>
            </a:pPr>
            <a:r>
              <a:rPr lang="en-US" sz="1700" spc="-51">
                <a:solidFill>
                  <a:srgbClr val="000000"/>
                </a:solidFill>
                <a:latin typeface="Arimo"/>
              </a:rPr>
              <a:t>Training a machine learning model involves fitting an algorithm to a training dataset, enabling it to learn the underlying patterns and relationships within the data</a:t>
            </a:r>
          </a:p>
        </p:txBody>
      </p:sp>
      <p:sp>
        <p:nvSpPr>
          <p:cNvPr name="TextBox 27" id="27"/>
          <p:cNvSpPr txBox="true"/>
          <p:nvPr/>
        </p:nvSpPr>
        <p:spPr>
          <a:xfrm rot="0">
            <a:off x="13338468" y="8307155"/>
            <a:ext cx="3697814" cy="1480820"/>
          </a:xfrm>
          <a:prstGeom prst="rect">
            <a:avLst/>
          </a:prstGeom>
        </p:spPr>
        <p:txBody>
          <a:bodyPr anchor="t" rtlCol="false" tIns="0" lIns="0" bIns="0" rIns="0">
            <a:spAutoFit/>
          </a:bodyPr>
          <a:lstStyle/>
          <a:p>
            <a:pPr algn="ctr" marL="0" indent="0" lvl="0">
              <a:lnSpc>
                <a:spcPts val="2380"/>
              </a:lnSpc>
              <a:spcBef>
                <a:spcPct val="0"/>
              </a:spcBef>
            </a:pPr>
            <a:r>
              <a:rPr lang="en-US" sz="1700" spc="-51">
                <a:solidFill>
                  <a:srgbClr val="000000"/>
                </a:solidFill>
                <a:latin typeface="Arimo"/>
              </a:rPr>
              <a:t>The graphical user interface (GUI) application's deployment marks a crucial project milestone that necessitates thorough testing to make sure it complies with project criteria.</a:t>
            </a:r>
          </a:p>
        </p:txBody>
      </p:sp>
      <p:sp>
        <p:nvSpPr>
          <p:cNvPr name="TextBox 28" id="28"/>
          <p:cNvSpPr txBox="true"/>
          <p:nvPr/>
        </p:nvSpPr>
        <p:spPr>
          <a:xfrm rot="0">
            <a:off x="1292565" y="7456722"/>
            <a:ext cx="3582636" cy="670858"/>
          </a:xfrm>
          <a:prstGeom prst="rect">
            <a:avLst/>
          </a:prstGeom>
        </p:spPr>
        <p:txBody>
          <a:bodyPr anchor="t" rtlCol="false" tIns="0" lIns="0" bIns="0" rIns="0">
            <a:spAutoFit/>
          </a:bodyPr>
          <a:lstStyle/>
          <a:p>
            <a:pPr algn="ctr">
              <a:lnSpc>
                <a:spcPts val="2639"/>
              </a:lnSpc>
            </a:pPr>
            <a:r>
              <a:rPr lang="en-US" sz="2399">
                <a:solidFill>
                  <a:srgbClr val="000000"/>
                </a:solidFill>
                <a:latin typeface="Oswald Bold"/>
              </a:rPr>
              <a:t>DATA COLLECTION</a:t>
            </a:r>
          </a:p>
          <a:p>
            <a:pPr algn="ctr" marL="0" indent="0" lvl="0">
              <a:lnSpc>
                <a:spcPts val="2639"/>
              </a:lnSpc>
              <a:spcBef>
                <a:spcPct val="0"/>
              </a:spcBef>
            </a:pPr>
            <a:r>
              <a:rPr lang="en-US" sz="2399">
                <a:solidFill>
                  <a:srgbClr val="000000"/>
                </a:solidFill>
                <a:latin typeface="Oswald Bold"/>
              </a:rPr>
              <a:t>AND PROCESSING</a:t>
            </a:r>
          </a:p>
        </p:txBody>
      </p:sp>
      <p:sp>
        <p:nvSpPr>
          <p:cNvPr name="TextBox 29" id="29"/>
          <p:cNvSpPr txBox="true"/>
          <p:nvPr/>
        </p:nvSpPr>
        <p:spPr>
          <a:xfrm rot="0">
            <a:off x="9288692" y="7456722"/>
            <a:ext cx="3582636" cy="670858"/>
          </a:xfrm>
          <a:prstGeom prst="rect">
            <a:avLst/>
          </a:prstGeom>
        </p:spPr>
        <p:txBody>
          <a:bodyPr anchor="t" rtlCol="false" tIns="0" lIns="0" bIns="0" rIns="0">
            <a:spAutoFit/>
          </a:bodyPr>
          <a:lstStyle/>
          <a:p>
            <a:pPr algn="ctr">
              <a:lnSpc>
                <a:spcPts val="2639"/>
              </a:lnSpc>
            </a:pPr>
            <a:r>
              <a:rPr lang="en-US" sz="2399">
                <a:solidFill>
                  <a:srgbClr val="000000"/>
                </a:solidFill>
                <a:latin typeface="Oswald Bold"/>
              </a:rPr>
              <a:t>MODEL TRAINING </a:t>
            </a:r>
          </a:p>
          <a:p>
            <a:pPr algn="ctr" marL="0" indent="0" lvl="0">
              <a:lnSpc>
                <a:spcPts val="2639"/>
              </a:lnSpc>
              <a:spcBef>
                <a:spcPct val="0"/>
              </a:spcBef>
            </a:pPr>
            <a:r>
              <a:rPr lang="en-US" sz="2399">
                <a:solidFill>
                  <a:srgbClr val="000000"/>
                </a:solidFill>
                <a:latin typeface="Oswald Bold"/>
              </a:rPr>
              <a:t>AND EVALUTION</a:t>
            </a:r>
          </a:p>
        </p:txBody>
      </p:sp>
      <p:sp>
        <p:nvSpPr>
          <p:cNvPr name="TextBox 30" id="30"/>
          <p:cNvSpPr txBox="true"/>
          <p:nvPr/>
        </p:nvSpPr>
        <p:spPr>
          <a:xfrm rot="0">
            <a:off x="5401256" y="7456722"/>
            <a:ext cx="3582636" cy="670858"/>
          </a:xfrm>
          <a:prstGeom prst="rect">
            <a:avLst/>
          </a:prstGeom>
        </p:spPr>
        <p:txBody>
          <a:bodyPr anchor="t" rtlCol="false" tIns="0" lIns="0" bIns="0" rIns="0">
            <a:spAutoFit/>
          </a:bodyPr>
          <a:lstStyle/>
          <a:p>
            <a:pPr algn="ctr">
              <a:lnSpc>
                <a:spcPts val="2639"/>
              </a:lnSpc>
            </a:pPr>
            <a:r>
              <a:rPr lang="en-US" sz="2399">
                <a:solidFill>
                  <a:srgbClr val="000000"/>
                </a:solidFill>
                <a:latin typeface="Oswald Bold"/>
              </a:rPr>
              <a:t>FEATURE</a:t>
            </a:r>
          </a:p>
          <a:p>
            <a:pPr algn="ctr" marL="0" indent="0" lvl="0">
              <a:lnSpc>
                <a:spcPts val="2639"/>
              </a:lnSpc>
              <a:spcBef>
                <a:spcPct val="0"/>
              </a:spcBef>
            </a:pPr>
            <a:r>
              <a:rPr lang="en-US" sz="2399">
                <a:solidFill>
                  <a:srgbClr val="000000"/>
                </a:solidFill>
                <a:latin typeface="Oswald Bold"/>
              </a:rPr>
              <a:t> EXTRACTION</a:t>
            </a:r>
          </a:p>
        </p:txBody>
      </p:sp>
      <p:sp>
        <p:nvSpPr>
          <p:cNvPr name="TextBox 31" id="31"/>
          <p:cNvSpPr txBox="true"/>
          <p:nvPr/>
        </p:nvSpPr>
        <p:spPr>
          <a:xfrm rot="0">
            <a:off x="12871328" y="7456722"/>
            <a:ext cx="4632094" cy="670858"/>
          </a:xfrm>
          <a:prstGeom prst="rect">
            <a:avLst/>
          </a:prstGeom>
        </p:spPr>
        <p:txBody>
          <a:bodyPr anchor="t" rtlCol="false" tIns="0" lIns="0" bIns="0" rIns="0">
            <a:spAutoFit/>
          </a:bodyPr>
          <a:lstStyle/>
          <a:p>
            <a:pPr algn="ctr">
              <a:lnSpc>
                <a:spcPts val="2639"/>
              </a:lnSpc>
            </a:pPr>
            <a:r>
              <a:rPr lang="en-US" sz="2399">
                <a:solidFill>
                  <a:srgbClr val="000000"/>
                </a:solidFill>
                <a:latin typeface="Oswald Bold"/>
              </a:rPr>
              <a:t>DEPLOYMENT AND </a:t>
            </a:r>
          </a:p>
          <a:p>
            <a:pPr algn="ctr" marL="0" indent="0" lvl="0">
              <a:lnSpc>
                <a:spcPts val="2639"/>
              </a:lnSpc>
              <a:spcBef>
                <a:spcPct val="0"/>
              </a:spcBef>
            </a:pPr>
            <a:r>
              <a:rPr lang="en-US" sz="2399">
                <a:solidFill>
                  <a:srgbClr val="000000"/>
                </a:solidFill>
                <a:latin typeface="Oswald Bold"/>
              </a:rPr>
              <a:t>MAINTAINENCE</a:t>
            </a:r>
          </a:p>
        </p:txBody>
      </p:sp>
      <p:sp>
        <p:nvSpPr>
          <p:cNvPr name="TextBox 32" id="32"/>
          <p:cNvSpPr txBox="true"/>
          <p:nvPr/>
        </p:nvSpPr>
        <p:spPr>
          <a:xfrm rot="0">
            <a:off x="2047453" y="4722740"/>
            <a:ext cx="2063623" cy="1444388"/>
          </a:xfrm>
          <a:prstGeom prst="rect">
            <a:avLst/>
          </a:prstGeom>
        </p:spPr>
        <p:txBody>
          <a:bodyPr anchor="t" rtlCol="false" tIns="0" lIns="0" bIns="0" rIns="0">
            <a:spAutoFit/>
          </a:bodyPr>
          <a:lstStyle/>
          <a:p>
            <a:pPr algn="ctr">
              <a:lnSpc>
                <a:spcPts val="11116"/>
              </a:lnSpc>
            </a:pPr>
            <a:r>
              <a:rPr lang="en-US" sz="10106">
                <a:solidFill>
                  <a:srgbClr val="F8F8F8"/>
                </a:solidFill>
                <a:latin typeface="Oswald Bold"/>
              </a:rPr>
              <a:t>1</a:t>
            </a:r>
          </a:p>
        </p:txBody>
      </p:sp>
      <p:sp>
        <p:nvSpPr>
          <p:cNvPr name="TextBox 33" id="33"/>
          <p:cNvSpPr txBox="true"/>
          <p:nvPr/>
        </p:nvSpPr>
        <p:spPr>
          <a:xfrm rot="0">
            <a:off x="6020469" y="4722740"/>
            <a:ext cx="2063623" cy="1444388"/>
          </a:xfrm>
          <a:prstGeom prst="rect">
            <a:avLst/>
          </a:prstGeom>
        </p:spPr>
        <p:txBody>
          <a:bodyPr anchor="t" rtlCol="false" tIns="0" lIns="0" bIns="0" rIns="0">
            <a:spAutoFit/>
          </a:bodyPr>
          <a:lstStyle/>
          <a:p>
            <a:pPr algn="ctr">
              <a:lnSpc>
                <a:spcPts val="11116"/>
              </a:lnSpc>
            </a:pPr>
            <a:r>
              <a:rPr lang="en-US" sz="10106">
                <a:solidFill>
                  <a:srgbClr val="F8F8F8"/>
                </a:solidFill>
                <a:latin typeface="Oswald Bold"/>
              </a:rPr>
              <a:t>2</a:t>
            </a:r>
          </a:p>
        </p:txBody>
      </p:sp>
      <p:sp>
        <p:nvSpPr>
          <p:cNvPr name="TextBox 34" id="34"/>
          <p:cNvSpPr txBox="true"/>
          <p:nvPr/>
        </p:nvSpPr>
        <p:spPr>
          <a:xfrm rot="0">
            <a:off x="10010098" y="4722740"/>
            <a:ext cx="2063623" cy="1444388"/>
          </a:xfrm>
          <a:prstGeom prst="rect">
            <a:avLst/>
          </a:prstGeom>
        </p:spPr>
        <p:txBody>
          <a:bodyPr anchor="t" rtlCol="false" tIns="0" lIns="0" bIns="0" rIns="0">
            <a:spAutoFit/>
          </a:bodyPr>
          <a:lstStyle/>
          <a:p>
            <a:pPr algn="ctr">
              <a:lnSpc>
                <a:spcPts val="11116"/>
              </a:lnSpc>
            </a:pPr>
            <a:r>
              <a:rPr lang="en-US" sz="10106">
                <a:solidFill>
                  <a:srgbClr val="F8F8F8"/>
                </a:solidFill>
                <a:latin typeface="Oswald Bold"/>
              </a:rPr>
              <a:t>3</a:t>
            </a:r>
          </a:p>
        </p:txBody>
      </p:sp>
      <p:sp>
        <p:nvSpPr>
          <p:cNvPr name="TextBox 35" id="35"/>
          <p:cNvSpPr txBox="true"/>
          <p:nvPr/>
        </p:nvSpPr>
        <p:spPr>
          <a:xfrm rot="0">
            <a:off x="13946786" y="4722740"/>
            <a:ext cx="2063623" cy="1444388"/>
          </a:xfrm>
          <a:prstGeom prst="rect">
            <a:avLst/>
          </a:prstGeom>
        </p:spPr>
        <p:txBody>
          <a:bodyPr anchor="t" rtlCol="false" tIns="0" lIns="0" bIns="0" rIns="0">
            <a:spAutoFit/>
          </a:bodyPr>
          <a:lstStyle/>
          <a:p>
            <a:pPr algn="ctr">
              <a:lnSpc>
                <a:spcPts val="11116"/>
              </a:lnSpc>
            </a:pPr>
            <a:r>
              <a:rPr lang="en-US" sz="10106">
                <a:solidFill>
                  <a:srgbClr val="F8F8F8"/>
                </a:solidFill>
                <a:latin typeface="Oswald Bold"/>
              </a:rPr>
              <a:t>4</a:t>
            </a:r>
          </a:p>
        </p:txBody>
      </p:sp>
      <p:grpSp>
        <p:nvGrpSpPr>
          <p:cNvPr name="Group 36" id="36"/>
          <p:cNvGrpSpPr/>
          <p:nvPr/>
        </p:nvGrpSpPr>
        <p:grpSpPr>
          <a:xfrm rot="0">
            <a:off x="17200615" y="298796"/>
            <a:ext cx="2174770" cy="696247"/>
            <a:chOff x="0" y="0"/>
            <a:chExt cx="568013" cy="181848"/>
          </a:xfrm>
        </p:grpSpPr>
        <p:sp>
          <p:nvSpPr>
            <p:cNvPr name="Freeform 37" id="37"/>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38" id="38"/>
            <p:cNvSpPr txBox="true"/>
            <p:nvPr/>
          </p:nvSpPr>
          <p:spPr>
            <a:xfrm>
              <a:off x="0" y="-95250"/>
              <a:ext cx="568013" cy="277098"/>
            </a:xfrm>
            <a:prstGeom prst="rect">
              <a:avLst/>
            </a:prstGeom>
          </p:spPr>
          <p:txBody>
            <a:bodyPr anchor="ctr" rtlCol="false" tIns="50800" lIns="50800" bIns="50800" rIns="50800"/>
            <a:lstStyle/>
            <a:p>
              <a:pPr algn="ctr">
                <a:lnSpc>
                  <a:spcPts val="3213"/>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3004432" y="-24157"/>
            <a:ext cx="15283568" cy="10311157"/>
          </a:xfrm>
          <a:custGeom>
            <a:avLst/>
            <a:gdLst/>
            <a:ahLst/>
            <a:cxnLst/>
            <a:rect r="r" b="b" t="t" l="l"/>
            <a:pathLst>
              <a:path h="10311157" w="15283568">
                <a:moveTo>
                  <a:pt x="0" y="0"/>
                </a:moveTo>
                <a:lnTo>
                  <a:pt x="15283568" y="0"/>
                </a:lnTo>
                <a:lnTo>
                  <a:pt x="15283568" y="10311157"/>
                </a:lnTo>
                <a:lnTo>
                  <a:pt x="0" y="10311157"/>
                </a:lnTo>
                <a:lnTo>
                  <a:pt x="0" y="0"/>
                </a:lnTo>
                <a:close/>
              </a:path>
            </a:pathLst>
          </a:custGeom>
          <a:blipFill>
            <a:blip r:embed="rId2">
              <a:alphaModFix amt="59000"/>
            </a:blip>
            <a:stretch>
              <a:fillRect l="-3750" t="-2241" r="-2049" b="-2241"/>
            </a:stretch>
          </a:blipFill>
        </p:spPr>
      </p:sp>
      <p:grpSp>
        <p:nvGrpSpPr>
          <p:cNvPr name="Group 3" id="3"/>
          <p:cNvGrpSpPr/>
          <p:nvPr/>
        </p:nvGrpSpPr>
        <p:grpSpPr>
          <a:xfrm rot="0">
            <a:off x="-1454910" y="-603772"/>
            <a:ext cx="4967219" cy="11216898"/>
            <a:chOff x="0" y="0"/>
            <a:chExt cx="2117230" cy="4781095"/>
          </a:xfrm>
        </p:grpSpPr>
        <p:sp>
          <p:nvSpPr>
            <p:cNvPr name="Freeform 4" id="4"/>
            <p:cNvSpPr/>
            <p:nvPr/>
          </p:nvSpPr>
          <p:spPr>
            <a:xfrm flipH="false" flipV="false" rot="0">
              <a:off x="0" y="0"/>
              <a:ext cx="2117230" cy="4781095"/>
            </a:xfrm>
            <a:custGeom>
              <a:avLst/>
              <a:gdLst/>
              <a:ahLst/>
              <a:cxnLst/>
              <a:rect r="r" b="b" t="t" l="l"/>
              <a:pathLst>
                <a:path h="4781095" w="2117230">
                  <a:moveTo>
                    <a:pt x="0" y="0"/>
                  </a:moveTo>
                  <a:lnTo>
                    <a:pt x="2117230" y="0"/>
                  </a:lnTo>
                  <a:lnTo>
                    <a:pt x="2117230" y="4781095"/>
                  </a:lnTo>
                  <a:lnTo>
                    <a:pt x="0" y="4781095"/>
                  </a:lnTo>
                  <a:close/>
                </a:path>
              </a:pathLst>
            </a:custGeom>
            <a:solidFill>
              <a:srgbClr val="FEBA32"/>
            </a:solidFill>
          </p:spPr>
        </p:sp>
        <p:sp>
          <p:nvSpPr>
            <p:cNvPr name="TextBox 5" id="5"/>
            <p:cNvSpPr txBox="true"/>
            <p:nvPr/>
          </p:nvSpPr>
          <p:spPr>
            <a:xfrm>
              <a:off x="0" y="-95250"/>
              <a:ext cx="2117230" cy="4876345"/>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2919280" y="5004677"/>
            <a:ext cx="13157496" cy="4455165"/>
            <a:chOff x="0" y="0"/>
            <a:chExt cx="1441592" cy="488127"/>
          </a:xfrm>
        </p:grpSpPr>
        <p:sp>
          <p:nvSpPr>
            <p:cNvPr name="Freeform 7" id="7"/>
            <p:cNvSpPr/>
            <p:nvPr/>
          </p:nvSpPr>
          <p:spPr>
            <a:xfrm flipH="false" flipV="false" rot="0">
              <a:off x="0" y="0"/>
              <a:ext cx="1441592" cy="488127"/>
            </a:xfrm>
            <a:custGeom>
              <a:avLst/>
              <a:gdLst/>
              <a:ahLst/>
              <a:cxnLst/>
              <a:rect r="r" b="b" t="t" l="l"/>
              <a:pathLst>
                <a:path h="488127" w="1441592">
                  <a:moveTo>
                    <a:pt x="0" y="0"/>
                  </a:moveTo>
                  <a:lnTo>
                    <a:pt x="1441592" y="0"/>
                  </a:lnTo>
                  <a:lnTo>
                    <a:pt x="1441592" y="488127"/>
                  </a:lnTo>
                  <a:lnTo>
                    <a:pt x="0" y="488127"/>
                  </a:lnTo>
                  <a:close/>
                </a:path>
              </a:pathLst>
            </a:custGeom>
            <a:solidFill>
              <a:srgbClr val="000000"/>
            </a:solidFill>
          </p:spPr>
        </p:sp>
        <p:sp>
          <p:nvSpPr>
            <p:cNvPr name="TextBox 8" id="8"/>
            <p:cNvSpPr txBox="true"/>
            <p:nvPr/>
          </p:nvSpPr>
          <p:spPr>
            <a:xfrm>
              <a:off x="0" y="-95250"/>
              <a:ext cx="1441592" cy="583377"/>
            </a:xfrm>
            <a:prstGeom prst="rect">
              <a:avLst/>
            </a:prstGeom>
          </p:spPr>
          <p:txBody>
            <a:bodyPr anchor="ctr" rtlCol="false" tIns="50800" lIns="50800" bIns="50800" rIns="50800"/>
            <a:lstStyle/>
            <a:p>
              <a:pPr algn="ctr">
                <a:lnSpc>
                  <a:spcPts val="3213"/>
                </a:lnSpc>
              </a:pPr>
            </a:p>
          </p:txBody>
        </p:sp>
      </p:grpSp>
      <p:grpSp>
        <p:nvGrpSpPr>
          <p:cNvPr name="Group 9" id="9"/>
          <p:cNvGrpSpPr/>
          <p:nvPr/>
        </p:nvGrpSpPr>
        <p:grpSpPr>
          <a:xfrm rot="0">
            <a:off x="2465038" y="4744973"/>
            <a:ext cx="13157496" cy="4455165"/>
            <a:chOff x="0" y="0"/>
            <a:chExt cx="1441592" cy="488127"/>
          </a:xfrm>
        </p:grpSpPr>
        <p:sp>
          <p:nvSpPr>
            <p:cNvPr name="Freeform 10" id="10"/>
            <p:cNvSpPr/>
            <p:nvPr/>
          </p:nvSpPr>
          <p:spPr>
            <a:xfrm flipH="false" flipV="false" rot="0">
              <a:off x="0" y="0"/>
              <a:ext cx="1441592" cy="488127"/>
            </a:xfrm>
            <a:custGeom>
              <a:avLst/>
              <a:gdLst/>
              <a:ahLst/>
              <a:cxnLst/>
              <a:rect r="r" b="b" t="t" l="l"/>
              <a:pathLst>
                <a:path h="488127" w="1441592">
                  <a:moveTo>
                    <a:pt x="0" y="0"/>
                  </a:moveTo>
                  <a:lnTo>
                    <a:pt x="1441592" y="0"/>
                  </a:lnTo>
                  <a:lnTo>
                    <a:pt x="1441592" y="488127"/>
                  </a:lnTo>
                  <a:lnTo>
                    <a:pt x="0" y="488127"/>
                  </a:lnTo>
                  <a:close/>
                </a:path>
              </a:pathLst>
            </a:custGeom>
            <a:solidFill>
              <a:srgbClr val="FFFFFF"/>
            </a:solidFill>
          </p:spPr>
        </p:sp>
        <p:sp>
          <p:nvSpPr>
            <p:cNvPr name="TextBox 11" id="11"/>
            <p:cNvSpPr txBox="true"/>
            <p:nvPr/>
          </p:nvSpPr>
          <p:spPr>
            <a:xfrm>
              <a:off x="0" y="-95250"/>
              <a:ext cx="1441592" cy="583377"/>
            </a:xfrm>
            <a:prstGeom prst="rect">
              <a:avLst/>
            </a:prstGeom>
          </p:spPr>
          <p:txBody>
            <a:bodyPr anchor="ctr" rtlCol="false" tIns="50800" lIns="50800" bIns="50800" rIns="50800"/>
            <a:lstStyle/>
            <a:p>
              <a:pPr algn="ctr">
                <a:lnSpc>
                  <a:spcPts val="3213"/>
                </a:lnSpc>
              </a:pPr>
            </a:p>
          </p:txBody>
        </p:sp>
      </p:grpSp>
      <p:sp>
        <p:nvSpPr>
          <p:cNvPr name="TextBox 12" id="12"/>
          <p:cNvSpPr txBox="true"/>
          <p:nvPr/>
        </p:nvSpPr>
        <p:spPr>
          <a:xfrm rot="0">
            <a:off x="2658002" y="4782409"/>
            <a:ext cx="12694835" cy="4203408"/>
          </a:xfrm>
          <a:prstGeom prst="rect">
            <a:avLst/>
          </a:prstGeom>
        </p:spPr>
        <p:txBody>
          <a:bodyPr anchor="t" rtlCol="false" tIns="0" lIns="0" bIns="0" rIns="0">
            <a:spAutoFit/>
          </a:bodyPr>
          <a:lstStyle/>
          <a:p>
            <a:pPr>
              <a:lnSpc>
                <a:spcPts val="4754"/>
              </a:lnSpc>
            </a:pPr>
            <a:r>
              <a:rPr lang="en-US" sz="2813" spc="-84">
                <a:solidFill>
                  <a:srgbClr val="000000"/>
                </a:solidFill>
                <a:latin typeface="Arimo Bold"/>
              </a:rPr>
              <a:t>The dataset which we have used for our project is daily price of gold per 10 gm in indian rupees. Dataset is then preprocessed before sending it for model training. checking for any discrepancy is done. if any unwanted entry is found it is would be filled with appropriate correct values.</a:t>
            </a:r>
          </a:p>
          <a:p>
            <a:pPr algn="l" marL="0" indent="0" lvl="0">
              <a:lnSpc>
                <a:spcPts val="4754"/>
              </a:lnSpc>
            </a:pPr>
            <a:r>
              <a:rPr lang="en-US" sz="2813" spc="-84">
                <a:solidFill>
                  <a:srgbClr val="000000"/>
                </a:solidFill>
                <a:latin typeface="Arimo Bold"/>
              </a:rPr>
              <a:t>the dataset is further standardized and normalized to avoid any kind of outliers, which could potentially adversely effect the model predictions and decrease the accuracy of the model.</a:t>
            </a:r>
          </a:p>
        </p:txBody>
      </p:sp>
      <p:sp>
        <p:nvSpPr>
          <p:cNvPr name="TextBox 13" id="13"/>
          <p:cNvSpPr txBox="true"/>
          <p:nvPr/>
        </p:nvSpPr>
        <p:spPr>
          <a:xfrm rot="0">
            <a:off x="1375513" y="1045609"/>
            <a:ext cx="9481300" cy="3295008"/>
          </a:xfrm>
          <a:prstGeom prst="rect">
            <a:avLst/>
          </a:prstGeom>
        </p:spPr>
        <p:txBody>
          <a:bodyPr anchor="t" rtlCol="false" tIns="0" lIns="0" bIns="0" rIns="0">
            <a:spAutoFit/>
          </a:bodyPr>
          <a:lstStyle/>
          <a:p>
            <a:pPr algn="l" marL="0" indent="0" lvl="0">
              <a:lnSpc>
                <a:spcPts val="12630"/>
              </a:lnSpc>
              <a:spcBef>
                <a:spcPct val="0"/>
              </a:spcBef>
            </a:pPr>
            <a:r>
              <a:rPr lang="en-US" sz="13021">
                <a:solidFill>
                  <a:srgbClr val="FFFFFF"/>
                </a:solidFill>
                <a:latin typeface="Oswald Bold"/>
              </a:rPr>
              <a:t>DATASET DETAILS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10917251" y="0"/>
            <a:ext cx="9382457" cy="10287000"/>
          </a:xfrm>
          <a:custGeom>
            <a:avLst/>
            <a:gdLst/>
            <a:ahLst/>
            <a:cxnLst/>
            <a:rect r="r" b="b" t="t" l="l"/>
            <a:pathLst>
              <a:path h="10287000" w="9382457">
                <a:moveTo>
                  <a:pt x="0" y="0"/>
                </a:moveTo>
                <a:lnTo>
                  <a:pt x="9382456" y="0"/>
                </a:lnTo>
                <a:lnTo>
                  <a:pt x="9382456" y="10287000"/>
                </a:lnTo>
                <a:lnTo>
                  <a:pt x="0" y="10287000"/>
                </a:lnTo>
                <a:lnTo>
                  <a:pt x="0" y="0"/>
                </a:lnTo>
                <a:close/>
              </a:path>
            </a:pathLst>
          </a:custGeom>
          <a:blipFill>
            <a:blip r:embed="rId2">
              <a:alphaModFix amt="50000"/>
            </a:blip>
            <a:stretch>
              <a:fillRect l="-52330" t="-260" r="-12663" b="0"/>
            </a:stretch>
          </a:blipFill>
        </p:spPr>
      </p:sp>
      <p:grpSp>
        <p:nvGrpSpPr>
          <p:cNvPr name="Group 3" id="3"/>
          <p:cNvGrpSpPr/>
          <p:nvPr/>
        </p:nvGrpSpPr>
        <p:grpSpPr>
          <a:xfrm rot="0">
            <a:off x="1439199" y="1692342"/>
            <a:ext cx="11743947" cy="7418473"/>
            <a:chOff x="0" y="0"/>
            <a:chExt cx="1286718" cy="812800"/>
          </a:xfrm>
        </p:grpSpPr>
        <p:sp>
          <p:nvSpPr>
            <p:cNvPr name="Freeform 4" id="4"/>
            <p:cNvSpPr/>
            <p:nvPr/>
          </p:nvSpPr>
          <p:spPr>
            <a:xfrm flipH="false" flipV="false" rot="0">
              <a:off x="0" y="0"/>
              <a:ext cx="1286718" cy="812800"/>
            </a:xfrm>
            <a:custGeom>
              <a:avLst/>
              <a:gdLst/>
              <a:ahLst/>
              <a:cxnLst/>
              <a:rect r="r" b="b" t="t" l="l"/>
              <a:pathLst>
                <a:path h="812800" w="1286718">
                  <a:moveTo>
                    <a:pt x="0" y="0"/>
                  </a:moveTo>
                  <a:lnTo>
                    <a:pt x="1286718" y="0"/>
                  </a:lnTo>
                  <a:lnTo>
                    <a:pt x="1286718" y="812800"/>
                  </a:lnTo>
                  <a:lnTo>
                    <a:pt x="0" y="812800"/>
                  </a:lnTo>
                  <a:close/>
                </a:path>
              </a:pathLst>
            </a:custGeom>
            <a:solidFill>
              <a:srgbClr val="FEBA32"/>
            </a:solidFill>
          </p:spPr>
        </p:sp>
        <p:sp>
          <p:nvSpPr>
            <p:cNvPr name="TextBox 5" id="5"/>
            <p:cNvSpPr txBox="true"/>
            <p:nvPr/>
          </p:nvSpPr>
          <p:spPr>
            <a:xfrm>
              <a:off x="0" y="-95250"/>
              <a:ext cx="1286718" cy="908050"/>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774510" y="1286779"/>
            <a:ext cx="11998137" cy="7418473"/>
            <a:chOff x="0" y="0"/>
            <a:chExt cx="1314568" cy="812800"/>
          </a:xfrm>
        </p:grpSpPr>
        <p:sp>
          <p:nvSpPr>
            <p:cNvPr name="Freeform 7" id="7"/>
            <p:cNvSpPr/>
            <p:nvPr/>
          </p:nvSpPr>
          <p:spPr>
            <a:xfrm flipH="false" flipV="false" rot="0">
              <a:off x="0" y="0"/>
              <a:ext cx="1314568" cy="812800"/>
            </a:xfrm>
            <a:custGeom>
              <a:avLst/>
              <a:gdLst/>
              <a:ahLst/>
              <a:cxnLst/>
              <a:rect r="r" b="b" t="t" l="l"/>
              <a:pathLst>
                <a:path h="812800" w="1314568">
                  <a:moveTo>
                    <a:pt x="0" y="0"/>
                  </a:moveTo>
                  <a:lnTo>
                    <a:pt x="1314568" y="0"/>
                  </a:lnTo>
                  <a:lnTo>
                    <a:pt x="1314568" y="812800"/>
                  </a:lnTo>
                  <a:lnTo>
                    <a:pt x="0" y="812800"/>
                  </a:lnTo>
                  <a:close/>
                </a:path>
              </a:pathLst>
            </a:custGeom>
            <a:solidFill>
              <a:srgbClr val="FFFFFF"/>
            </a:solidFill>
          </p:spPr>
        </p:sp>
        <p:sp>
          <p:nvSpPr>
            <p:cNvPr name="TextBox 8" id="8"/>
            <p:cNvSpPr txBox="true"/>
            <p:nvPr/>
          </p:nvSpPr>
          <p:spPr>
            <a:xfrm>
              <a:off x="0" y="-95250"/>
              <a:ext cx="1314568" cy="908050"/>
            </a:xfrm>
            <a:prstGeom prst="rect">
              <a:avLst/>
            </a:prstGeom>
          </p:spPr>
          <p:txBody>
            <a:bodyPr anchor="ctr" rtlCol="false" tIns="50800" lIns="50800" bIns="50800" rIns="50800"/>
            <a:lstStyle/>
            <a:p>
              <a:pPr algn="ctr">
                <a:lnSpc>
                  <a:spcPts val="3213"/>
                </a:lnSpc>
              </a:pPr>
            </a:p>
          </p:txBody>
        </p:sp>
      </p:grpSp>
      <p:sp>
        <p:nvSpPr>
          <p:cNvPr name="TextBox 9" id="9"/>
          <p:cNvSpPr txBox="true"/>
          <p:nvPr/>
        </p:nvSpPr>
        <p:spPr>
          <a:xfrm rot="0">
            <a:off x="901605" y="3099015"/>
            <a:ext cx="11743947" cy="1897000"/>
          </a:xfrm>
          <a:prstGeom prst="rect">
            <a:avLst/>
          </a:prstGeom>
        </p:spPr>
        <p:txBody>
          <a:bodyPr anchor="t" rtlCol="false" tIns="0" lIns="0" bIns="0" rIns="0">
            <a:spAutoFit/>
          </a:bodyPr>
          <a:lstStyle/>
          <a:p>
            <a:pPr algn="just" marL="0" indent="0" lvl="0">
              <a:lnSpc>
                <a:spcPts val="5102"/>
              </a:lnSpc>
            </a:pPr>
            <a:r>
              <a:rPr lang="en-US" sz="2699">
                <a:solidFill>
                  <a:srgbClr val="000000"/>
                </a:solidFill>
                <a:latin typeface="Lato"/>
              </a:rPr>
              <a:t>In this project we have used various regression models like Linear regression, XGBoost Regression, ADABoost Regression, Support Vector Regression and Gradient Regression.</a:t>
            </a:r>
          </a:p>
        </p:txBody>
      </p:sp>
      <p:sp>
        <p:nvSpPr>
          <p:cNvPr name="TextBox 10" id="10"/>
          <p:cNvSpPr txBox="true"/>
          <p:nvPr/>
        </p:nvSpPr>
        <p:spPr>
          <a:xfrm rot="0">
            <a:off x="774510" y="5224615"/>
            <a:ext cx="11743947" cy="1249300"/>
          </a:xfrm>
          <a:prstGeom prst="rect">
            <a:avLst/>
          </a:prstGeom>
        </p:spPr>
        <p:txBody>
          <a:bodyPr anchor="t" rtlCol="false" tIns="0" lIns="0" bIns="0" rIns="0">
            <a:spAutoFit/>
          </a:bodyPr>
          <a:lstStyle/>
          <a:p>
            <a:pPr algn="just" marL="0" indent="0" lvl="0">
              <a:lnSpc>
                <a:spcPts val="5102"/>
              </a:lnSpc>
            </a:pPr>
            <a:r>
              <a:rPr lang="en-US" sz="2699">
                <a:solidFill>
                  <a:srgbClr val="000000"/>
                </a:solidFill>
                <a:latin typeface="Lato"/>
              </a:rPr>
              <a:t>They are trained using fit() method (X_train and Y_train). Subsequently they trained models are evaluated using (X_test and Y_test).</a:t>
            </a:r>
          </a:p>
        </p:txBody>
      </p:sp>
      <p:sp>
        <p:nvSpPr>
          <p:cNvPr name="TextBox 11" id="11"/>
          <p:cNvSpPr txBox="true"/>
          <p:nvPr/>
        </p:nvSpPr>
        <p:spPr>
          <a:xfrm rot="0">
            <a:off x="774510" y="6702515"/>
            <a:ext cx="11743947" cy="1249300"/>
          </a:xfrm>
          <a:prstGeom prst="rect">
            <a:avLst/>
          </a:prstGeom>
        </p:spPr>
        <p:txBody>
          <a:bodyPr anchor="t" rtlCol="false" tIns="0" lIns="0" bIns="0" rIns="0">
            <a:spAutoFit/>
          </a:bodyPr>
          <a:lstStyle/>
          <a:p>
            <a:pPr algn="just" marL="0" indent="0" lvl="0">
              <a:lnSpc>
                <a:spcPts val="5102"/>
              </a:lnSpc>
            </a:pPr>
            <a:r>
              <a:rPr lang="en-US" sz="2699">
                <a:solidFill>
                  <a:srgbClr val="000000"/>
                </a:solidFill>
                <a:latin typeface="Lato"/>
              </a:rPr>
              <a:t>Finally the trained models are saved as pickle files for future use, facilitating easy deployment and prediction of new data</a:t>
            </a:r>
          </a:p>
        </p:txBody>
      </p:sp>
      <p:sp>
        <p:nvSpPr>
          <p:cNvPr name="TextBox 12" id="12"/>
          <p:cNvSpPr txBox="true"/>
          <p:nvPr/>
        </p:nvSpPr>
        <p:spPr>
          <a:xfrm rot="0">
            <a:off x="1439199" y="1515379"/>
            <a:ext cx="9634702" cy="1356332"/>
          </a:xfrm>
          <a:prstGeom prst="rect">
            <a:avLst/>
          </a:prstGeom>
        </p:spPr>
        <p:txBody>
          <a:bodyPr anchor="t" rtlCol="false" tIns="0" lIns="0" bIns="0" rIns="0">
            <a:spAutoFit/>
          </a:bodyPr>
          <a:lstStyle/>
          <a:p>
            <a:pPr algn="l" marL="0" indent="0" lvl="0">
              <a:lnSpc>
                <a:spcPts val="10124"/>
              </a:lnSpc>
              <a:spcBef>
                <a:spcPct val="0"/>
              </a:spcBef>
            </a:pPr>
            <a:r>
              <a:rPr lang="en-US" sz="10438">
                <a:solidFill>
                  <a:srgbClr val="FEBA32"/>
                </a:solidFill>
                <a:latin typeface="Oswald Bold"/>
              </a:rPr>
              <a:t>MODEL TRAINING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false" flipV="false" rot="0">
            <a:off x="0" y="40105"/>
            <a:ext cx="18288000" cy="10246895"/>
          </a:xfrm>
          <a:custGeom>
            <a:avLst/>
            <a:gdLst/>
            <a:ahLst/>
            <a:cxnLst/>
            <a:rect r="r" b="b" t="t" l="l"/>
            <a:pathLst>
              <a:path h="10246895" w="18288000">
                <a:moveTo>
                  <a:pt x="0" y="0"/>
                </a:moveTo>
                <a:lnTo>
                  <a:pt x="18288000" y="0"/>
                </a:lnTo>
                <a:lnTo>
                  <a:pt x="18288000" y="10246895"/>
                </a:lnTo>
                <a:lnTo>
                  <a:pt x="0" y="10246895"/>
                </a:lnTo>
                <a:lnTo>
                  <a:pt x="0" y="0"/>
                </a:lnTo>
                <a:close/>
              </a:path>
            </a:pathLst>
          </a:custGeom>
          <a:blipFill>
            <a:blip r:embed="rId2">
              <a:alphaModFix amt="40000"/>
            </a:blip>
            <a:stretch>
              <a:fillRect l="0" t="-20204" r="0" b="-4281"/>
            </a:stretch>
          </a:blipFill>
        </p:spPr>
      </p:sp>
      <p:grpSp>
        <p:nvGrpSpPr>
          <p:cNvPr name="Group 3" id="3"/>
          <p:cNvGrpSpPr/>
          <p:nvPr/>
        </p:nvGrpSpPr>
        <p:grpSpPr>
          <a:xfrm rot="0">
            <a:off x="1602763" y="3536320"/>
            <a:ext cx="15656537" cy="6005780"/>
            <a:chOff x="0" y="0"/>
            <a:chExt cx="3097611" cy="1188230"/>
          </a:xfrm>
        </p:grpSpPr>
        <p:sp>
          <p:nvSpPr>
            <p:cNvPr name="Freeform 4" id="4"/>
            <p:cNvSpPr/>
            <p:nvPr/>
          </p:nvSpPr>
          <p:spPr>
            <a:xfrm flipH="false" flipV="false" rot="0">
              <a:off x="0" y="0"/>
              <a:ext cx="3097611" cy="1188230"/>
            </a:xfrm>
            <a:custGeom>
              <a:avLst/>
              <a:gdLst/>
              <a:ahLst/>
              <a:cxnLst/>
              <a:rect r="r" b="b" t="t" l="l"/>
              <a:pathLst>
                <a:path h="1188230" w="3097611">
                  <a:moveTo>
                    <a:pt x="0" y="0"/>
                  </a:moveTo>
                  <a:lnTo>
                    <a:pt x="3097611" y="0"/>
                  </a:lnTo>
                  <a:lnTo>
                    <a:pt x="3097611" y="1188230"/>
                  </a:lnTo>
                  <a:lnTo>
                    <a:pt x="0" y="1188230"/>
                  </a:lnTo>
                  <a:close/>
                </a:path>
              </a:pathLst>
            </a:custGeom>
            <a:solidFill>
              <a:srgbClr val="FEBA32"/>
            </a:solidFill>
          </p:spPr>
        </p:sp>
        <p:sp>
          <p:nvSpPr>
            <p:cNvPr name="TextBox 5" id="5"/>
            <p:cNvSpPr txBox="true"/>
            <p:nvPr/>
          </p:nvSpPr>
          <p:spPr>
            <a:xfrm>
              <a:off x="0" y="-95250"/>
              <a:ext cx="3097611" cy="1283480"/>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17200615" y="298796"/>
            <a:ext cx="2174770" cy="696247"/>
            <a:chOff x="0" y="0"/>
            <a:chExt cx="568013" cy="181848"/>
          </a:xfrm>
        </p:grpSpPr>
        <p:sp>
          <p:nvSpPr>
            <p:cNvPr name="Freeform 7" id="7"/>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8" id="8"/>
            <p:cNvSpPr txBox="true"/>
            <p:nvPr/>
          </p:nvSpPr>
          <p:spPr>
            <a:xfrm>
              <a:off x="0" y="-95250"/>
              <a:ext cx="568013" cy="277098"/>
            </a:xfrm>
            <a:prstGeom prst="rect">
              <a:avLst/>
            </a:prstGeom>
          </p:spPr>
          <p:txBody>
            <a:bodyPr anchor="ctr" rtlCol="false" tIns="50800" lIns="50800" bIns="50800" rIns="50800"/>
            <a:lstStyle/>
            <a:p>
              <a:pPr algn="ctr">
                <a:lnSpc>
                  <a:spcPts val="3213"/>
                </a:lnSpc>
              </a:pPr>
            </a:p>
          </p:txBody>
        </p:sp>
      </p:grpSp>
      <p:grpSp>
        <p:nvGrpSpPr>
          <p:cNvPr name="Group 9" id="9"/>
          <p:cNvGrpSpPr/>
          <p:nvPr/>
        </p:nvGrpSpPr>
        <p:grpSpPr>
          <a:xfrm rot="0">
            <a:off x="1276140" y="3216136"/>
            <a:ext cx="15600924" cy="5913725"/>
            <a:chOff x="0" y="0"/>
            <a:chExt cx="3086608" cy="1170017"/>
          </a:xfrm>
        </p:grpSpPr>
        <p:sp>
          <p:nvSpPr>
            <p:cNvPr name="Freeform 10" id="10"/>
            <p:cNvSpPr/>
            <p:nvPr/>
          </p:nvSpPr>
          <p:spPr>
            <a:xfrm flipH="false" flipV="false" rot="0">
              <a:off x="0" y="0"/>
              <a:ext cx="3086608" cy="1170017"/>
            </a:xfrm>
            <a:custGeom>
              <a:avLst/>
              <a:gdLst/>
              <a:ahLst/>
              <a:cxnLst/>
              <a:rect r="r" b="b" t="t" l="l"/>
              <a:pathLst>
                <a:path h="1170017" w="3086608">
                  <a:moveTo>
                    <a:pt x="0" y="0"/>
                  </a:moveTo>
                  <a:lnTo>
                    <a:pt x="3086608" y="0"/>
                  </a:lnTo>
                  <a:lnTo>
                    <a:pt x="3086608" y="1170017"/>
                  </a:lnTo>
                  <a:lnTo>
                    <a:pt x="0" y="1170017"/>
                  </a:lnTo>
                  <a:close/>
                </a:path>
              </a:pathLst>
            </a:custGeom>
            <a:solidFill>
              <a:srgbClr val="FFFFFF"/>
            </a:solidFill>
          </p:spPr>
        </p:sp>
        <p:sp>
          <p:nvSpPr>
            <p:cNvPr name="TextBox 11" id="11"/>
            <p:cNvSpPr txBox="true"/>
            <p:nvPr/>
          </p:nvSpPr>
          <p:spPr>
            <a:xfrm>
              <a:off x="0" y="-95250"/>
              <a:ext cx="3086608" cy="1265267"/>
            </a:xfrm>
            <a:prstGeom prst="rect">
              <a:avLst/>
            </a:prstGeom>
          </p:spPr>
          <p:txBody>
            <a:bodyPr anchor="ctr" rtlCol="false" tIns="50800" lIns="50800" bIns="50800" rIns="50800"/>
            <a:lstStyle/>
            <a:p>
              <a:pPr algn="ctr">
                <a:lnSpc>
                  <a:spcPts val="3213"/>
                </a:lnSpc>
              </a:pPr>
            </a:p>
          </p:txBody>
        </p:sp>
      </p:grpSp>
      <p:sp>
        <p:nvSpPr>
          <p:cNvPr name="TextBox 12" id="12"/>
          <p:cNvSpPr txBox="true"/>
          <p:nvPr/>
        </p:nvSpPr>
        <p:spPr>
          <a:xfrm rot="0">
            <a:off x="1276140" y="2050634"/>
            <a:ext cx="17011860" cy="1165502"/>
          </a:xfrm>
          <a:prstGeom prst="rect">
            <a:avLst/>
          </a:prstGeom>
        </p:spPr>
        <p:txBody>
          <a:bodyPr anchor="t" rtlCol="false" tIns="0" lIns="0" bIns="0" rIns="0">
            <a:spAutoFit/>
          </a:bodyPr>
          <a:lstStyle/>
          <a:p>
            <a:pPr algn="l" marL="0" indent="0" lvl="0">
              <a:lnSpc>
                <a:spcPts val="8654"/>
              </a:lnSpc>
              <a:spcBef>
                <a:spcPct val="0"/>
              </a:spcBef>
            </a:pPr>
            <a:r>
              <a:rPr lang="en-US" sz="8922">
                <a:solidFill>
                  <a:srgbClr val="EDC254"/>
                </a:solidFill>
                <a:latin typeface="Oswald Bold"/>
              </a:rPr>
              <a:t>MODEL DEVELOPMENT AND TESTING</a:t>
            </a:r>
          </a:p>
        </p:txBody>
      </p:sp>
      <p:sp>
        <p:nvSpPr>
          <p:cNvPr name="TextBox 13" id="13"/>
          <p:cNvSpPr txBox="true"/>
          <p:nvPr/>
        </p:nvSpPr>
        <p:spPr>
          <a:xfrm rot="0">
            <a:off x="1602763" y="3963591"/>
            <a:ext cx="14736261" cy="1825625"/>
          </a:xfrm>
          <a:prstGeom prst="rect">
            <a:avLst/>
          </a:prstGeom>
        </p:spPr>
        <p:txBody>
          <a:bodyPr anchor="t" rtlCol="false" tIns="0" lIns="0" bIns="0" rIns="0">
            <a:spAutoFit/>
          </a:bodyPr>
          <a:lstStyle/>
          <a:p>
            <a:pPr marL="0" indent="0" lvl="0">
              <a:lnSpc>
                <a:spcPts val="4899"/>
              </a:lnSpc>
              <a:spcBef>
                <a:spcPct val="0"/>
              </a:spcBef>
            </a:pPr>
            <a:r>
              <a:rPr lang="en-US" sz="3499">
                <a:solidFill>
                  <a:srgbClr val="000000"/>
                </a:solidFill>
                <a:latin typeface="Canva Sans Bold"/>
              </a:rPr>
              <a:t>Model will be trained on preprocessed data. throughout process we would continuously monitor using performance metrics like R-square, MSE and MAE to identify model’s effectiveness.</a:t>
            </a:r>
          </a:p>
        </p:txBody>
      </p:sp>
      <p:sp>
        <p:nvSpPr>
          <p:cNvPr name="TextBox 14" id="14"/>
          <p:cNvSpPr txBox="true"/>
          <p:nvPr/>
        </p:nvSpPr>
        <p:spPr>
          <a:xfrm rot="0">
            <a:off x="1602763" y="6482060"/>
            <a:ext cx="14736261" cy="1825625"/>
          </a:xfrm>
          <a:prstGeom prst="rect">
            <a:avLst/>
          </a:prstGeom>
        </p:spPr>
        <p:txBody>
          <a:bodyPr anchor="t" rtlCol="false" tIns="0" lIns="0" bIns="0" rIns="0">
            <a:spAutoFit/>
          </a:bodyPr>
          <a:lstStyle/>
          <a:p>
            <a:pPr marL="0" indent="0" lvl="0">
              <a:lnSpc>
                <a:spcPts val="4899"/>
              </a:lnSpc>
              <a:spcBef>
                <a:spcPct val="0"/>
              </a:spcBef>
            </a:pPr>
            <a:r>
              <a:rPr lang="en-US" sz="3499">
                <a:solidFill>
                  <a:srgbClr val="000000"/>
                </a:solidFill>
                <a:latin typeface="Canva Sans Bold"/>
              </a:rPr>
              <a:t>Once Training is completed, model will be test against test dataset to validate model’s performance.this process will assess model’s accuracy, precision and robustness in working with unseen data.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DAGBQqb9t9w</dc:identifier>
  <dcterms:modified xsi:type="dcterms:W3CDTF">2011-08-01T06:04:30Z</dcterms:modified>
  <cp:revision>1</cp:revision>
  <dc:title>Gold price prediction ppt</dc:title>
</cp:coreProperties>
</file>

<file path=docProps/thumbnail.jpeg>
</file>